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63"/>
  </p:notesMasterIdLst>
  <p:sldIdLst>
    <p:sldId id="256" r:id="rId5"/>
    <p:sldId id="349" r:id="rId6"/>
    <p:sldId id="261" r:id="rId7"/>
    <p:sldId id="262" r:id="rId8"/>
    <p:sldId id="298" r:id="rId9"/>
    <p:sldId id="312" r:id="rId10"/>
    <p:sldId id="308" r:id="rId11"/>
    <p:sldId id="311" r:id="rId12"/>
    <p:sldId id="316" r:id="rId13"/>
    <p:sldId id="313" r:id="rId14"/>
    <p:sldId id="319" r:id="rId15"/>
    <p:sldId id="314" r:id="rId16"/>
    <p:sldId id="320" r:id="rId17"/>
    <p:sldId id="321" r:id="rId18"/>
    <p:sldId id="323" r:id="rId19"/>
    <p:sldId id="322" r:id="rId20"/>
    <p:sldId id="324" r:id="rId21"/>
    <p:sldId id="272" r:id="rId22"/>
    <p:sldId id="350" r:id="rId23"/>
    <p:sldId id="330" r:id="rId24"/>
    <p:sldId id="326" r:id="rId25"/>
    <p:sldId id="340" r:id="rId26"/>
    <p:sldId id="344" r:id="rId27"/>
    <p:sldId id="343" r:id="rId28"/>
    <p:sldId id="284" r:id="rId29"/>
    <p:sldId id="362" r:id="rId30"/>
    <p:sldId id="354" r:id="rId31"/>
    <p:sldId id="346" r:id="rId32"/>
    <p:sldId id="345" r:id="rId33"/>
    <p:sldId id="357" r:id="rId34"/>
    <p:sldId id="348" r:id="rId35"/>
    <p:sldId id="347" r:id="rId36"/>
    <p:sldId id="334" r:id="rId37"/>
    <p:sldId id="364" r:id="rId38"/>
    <p:sldId id="359" r:id="rId39"/>
    <p:sldId id="365" r:id="rId40"/>
    <p:sldId id="332" r:id="rId41"/>
    <p:sldId id="366" r:id="rId42"/>
    <p:sldId id="331" r:id="rId43"/>
    <p:sldId id="333" r:id="rId44"/>
    <p:sldId id="291" r:id="rId45"/>
    <p:sldId id="292" r:id="rId46"/>
    <p:sldId id="295" r:id="rId47"/>
    <p:sldId id="336" r:id="rId48"/>
    <p:sldId id="360" r:id="rId49"/>
    <p:sldId id="352" r:id="rId50"/>
    <p:sldId id="355" r:id="rId51"/>
    <p:sldId id="356" r:id="rId52"/>
    <p:sldId id="301" r:id="rId53"/>
    <p:sldId id="304" r:id="rId54"/>
    <p:sldId id="306" r:id="rId55"/>
    <p:sldId id="305" r:id="rId56"/>
    <p:sldId id="302" r:id="rId57"/>
    <p:sldId id="264" r:id="rId58"/>
    <p:sldId id="338" r:id="rId59"/>
    <p:sldId id="361" r:id="rId60"/>
    <p:sldId id="363" r:id="rId61"/>
    <p:sldId id="29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61A11-B734-CC95-2E33-7613D5700785}" v="13" dt="2020-11-23T23:29:21.335"/>
    <p1510:client id="{3D2D5845-50D1-961B-438C-96199EC3876B}" v="4" dt="2020-11-24T22:41:32.702"/>
    <p1510:client id="{524D4D83-C509-4622-8009-5F24B55BF0A0}" v="10" dt="2020-11-24T22:29:28.729"/>
    <p1510:client id="{61F03A7E-0BEA-136D-F55D-4CA45C72E7D3}" v="31" dt="2020-11-24T22:17:26.175"/>
    <p1510:client id="{6AD75C64-089C-24E2-FAE9-C48EFB156C21}" v="104" dt="2020-11-24T01:52:17.682"/>
    <p1510:client id="{9BFAE6A9-440A-9CCB-EC75-983E82B3B8EF}" v="21" dt="2020-11-24T17:32:33.817"/>
    <p1510:client id="{B9C88B7A-D5B2-3711-2D1B-DA4879359A51}" v="128" dt="2020-11-23T23:25:52.982"/>
    <p1510:client id="{CC71E6D9-CDAA-7EF9-AB0E-E7E5AA2976F2}" v="1" dt="2020-11-23T22:51:23.544"/>
    <p1510:client id="{E21ADD11-CC7A-98EE-D4B7-1DF8E005FCD0}" v="43" dt="2020-11-24T01:09:43.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29CE44-0986-47C2-8E15-DEFA2501C027}" type="doc">
      <dgm:prSet loTypeId="urn:microsoft.com/office/officeart/2018/5/layout/IconLeafLabel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F6801033-BB1E-4F7D-80D0-FB66399DA41C}">
      <dgm:prSet/>
      <dgm:spPr/>
      <dgm:t>
        <a:bodyPr/>
        <a:lstStyle/>
        <a:p>
          <a:pPr>
            <a:lnSpc>
              <a:spcPct val="100000"/>
            </a:lnSpc>
            <a:defRPr cap="all"/>
          </a:pPr>
          <a:r>
            <a:rPr lang="en-US" b="1"/>
            <a:t>Risk: </a:t>
          </a:r>
          <a:r>
            <a:rPr lang="en-US">
              <a:latin typeface="Calibri Light" panose="020F0302020204030204"/>
            </a:rPr>
            <a:t>decision-maker</a:t>
          </a:r>
          <a:r>
            <a:rPr lang="en-US"/>
            <a:t> </a:t>
          </a:r>
          <a:r>
            <a:rPr lang="en-US" u="sng">
              <a:latin typeface="Calibri Light" panose="020F0302020204030204"/>
            </a:rPr>
            <a:t>knows</a:t>
          </a:r>
          <a:r>
            <a:rPr lang="en-US" b="0" u="sng">
              <a:latin typeface="Calibri Light" panose="020F0302020204030204"/>
            </a:rPr>
            <a:t> all</a:t>
          </a:r>
          <a:r>
            <a:rPr lang="en-US"/>
            <a:t> the possible outcomes and</a:t>
          </a:r>
          <a:r>
            <a:rPr lang="en-US">
              <a:latin typeface="Calibri Light" panose="020F0302020204030204"/>
            </a:rPr>
            <a:t> </a:t>
          </a:r>
          <a:r>
            <a:rPr lang="en-US"/>
            <a:t> likelihood of occurrence </a:t>
          </a:r>
        </a:p>
      </dgm:t>
    </dgm:pt>
    <dgm:pt modelId="{4E32029F-0163-4B0F-A4F5-AA9A9E696C52}" type="parTrans" cxnId="{A44A96CB-6514-454C-8CD9-3BED1556999B}">
      <dgm:prSet/>
      <dgm:spPr/>
      <dgm:t>
        <a:bodyPr/>
        <a:lstStyle/>
        <a:p>
          <a:endParaRPr lang="en-US"/>
        </a:p>
      </dgm:t>
    </dgm:pt>
    <dgm:pt modelId="{27E688B1-75E6-4276-B8CB-BC16C3BB2AA4}" type="sibTrans" cxnId="{A44A96CB-6514-454C-8CD9-3BED1556999B}">
      <dgm:prSet/>
      <dgm:spPr/>
      <dgm:t>
        <a:bodyPr/>
        <a:lstStyle/>
        <a:p>
          <a:endParaRPr lang="en-US"/>
        </a:p>
      </dgm:t>
    </dgm:pt>
    <dgm:pt modelId="{294E208B-A8A0-4B24-9337-603458EB27D6}">
      <dgm:prSet/>
      <dgm:spPr/>
      <dgm:t>
        <a:bodyPr/>
        <a:lstStyle/>
        <a:p>
          <a:pPr>
            <a:lnSpc>
              <a:spcPct val="100000"/>
            </a:lnSpc>
            <a:defRPr cap="all"/>
          </a:pPr>
          <a:r>
            <a:rPr lang="en-US" b="1"/>
            <a:t>Uncertainty:</a:t>
          </a:r>
          <a:r>
            <a:rPr lang="en-US" b="1">
              <a:latin typeface="Calibri Light" panose="020F0302020204030204"/>
            </a:rPr>
            <a:t> </a:t>
          </a:r>
          <a:r>
            <a:rPr lang="en-US"/>
            <a:t>decision-maker </a:t>
          </a:r>
          <a:r>
            <a:rPr lang="en-US" u="none"/>
            <a:t>does not know the possible outcomes of a sit</a:t>
          </a:r>
          <a:r>
            <a:rPr lang="en-US"/>
            <a:t>uation and/</a:t>
          </a:r>
          <a:r>
            <a:rPr lang="en-US">
              <a:latin typeface="Calibri Light" panose="020F0302020204030204"/>
            </a:rPr>
            <a:t>or probabilities</a:t>
          </a:r>
          <a:endParaRPr lang="en-US"/>
        </a:p>
      </dgm:t>
    </dgm:pt>
    <dgm:pt modelId="{F72BFD55-5AD5-41D7-A6AF-26EC7650636A}" type="parTrans" cxnId="{76C2BCCC-1FCA-4A26-B580-CFF8EFC23C7C}">
      <dgm:prSet/>
      <dgm:spPr/>
      <dgm:t>
        <a:bodyPr/>
        <a:lstStyle/>
        <a:p>
          <a:endParaRPr lang="en-US"/>
        </a:p>
      </dgm:t>
    </dgm:pt>
    <dgm:pt modelId="{0C6A9D4D-1646-47CE-8080-343B7AC237D5}" type="sibTrans" cxnId="{76C2BCCC-1FCA-4A26-B580-CFF8EFC23C7C}">
      <dgm:prSet/>
      <dgm:spPr/>
      <dgm:t>
        <a:bodyPr/>
        <a:lstStyle/>
        <a:p>
          <a:endParaRPr lang="en-US"/>
        </a:p>
      </dgm:t>
    </dgm:pt>
    <dgm:pt modelId="{6707B60D-CF90-4925-BF03-F9FFD1317991}" type="pres">
      <dgm:prSet presAssocID="{6D29CE44-0986-47C2-8E15-DEFA2501C027}" presName="root" presStyleCnt="0">
        <dgm:presLayoutVars>
          <dgm:dir/>
          <dgm:resizeHandles val="exact"/>
        </dgm:presLayoutVars>
      </dgm:prSet>
      <dgm:spPr/>
    </dgm:pt>
    <dgm:pt modelId="{F1A122AC-B5A4-4B4F-8E0C-3C9170B25BAE}" type="pres">
      <dgm:prSet presAssocID="{F6801033-BB1E-4F7D-80D0-FB66399DA41C}" presName="compNode" presStyleCnt="0"/>
      <dgm:spPr/>
    </dgm:pt>
    <dgm:pt modelId="{8C85D768-5D80-4F88-A048-0B24E077C77E}" type="pres">
      <dgm:prSet presAssocID="{F6801033-BB1E-4F7D-80D0-FB66399DA41C}" presName="iconBgRect" presStyleLbl="bgShp" presStyleIdx="0" presStyleCnt="2"/>
      <dgm:spPr>
        <a:prstGeom prst="round2DiagRect">
          <a:avLst>
            <a:gd name="adj1" fmla="val 29727"/>
            <a:gd name="adj2" fmla="val 0"/>
          </a:avLst>
        </a:prstGeom>
      </dgm:spPr>
    </dgm:pt>
    <dgm:pt modelId="{3424E1DA-48CB-4C68-8EF9-6D1C67EECF34}" type="pres">
      <dgm:prSet presAssocID="{F6801033-BB1E-4F7D-80D0-FB66399DA41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EFD57BCC-6E94-418B-A04B-5C577A823720}" type="pres">
      <dgm:prSet presAssocID="{F6801033-BB1E-4F7D-80D0-FB66399DA41C}" presName="spaceRect" presStyleCnt="0"/>
      <dgm:spPr/>
    </dgm:pt>
    <dgm:pt modelId="{288C3FD0-B72A-4C80-BD9A-4C7AD3B9DC7C}" type="pres">
      <dgm:prSet presAssocID="{F6801033-BB1E-4F7D-80D0-FB66399DA41C}" presName="textRect" presStyleLbl="revTx" presStyleIdx="0" presStyleCnt="2">
        <dgm:presLayoutVars>
          <dgm:chMax val="1"/>
          <dgm:chPref val="1"/>
        </dgm:presLayoutVars>
      </dgm:prSet>
      <dgm:spPr/>
    </dgm:pt>
    <dgm:pt modelId="{C6BCE891-B075-4925-9704-044AB76BB874}" type="pres">
      <dgm:prSet presAssocID="{27E688B1-75E6-4276-B8CB-BC16C3BB2AA4}" presName="sibTrans" presStyleCnt="0"/>
      <dgm:spPr/>
    </dgm:pt>
    <dgm:pt modelId="{F4CE7B20-FFF8-4F73-BCB6-38B41E21FFCA}" type="pres">
      <dgm:prSet presAssocID="{294E208B-A8A0-4B24-9337-603458EB27D6}" presName="compNode" presStyleCnt="0"/>
      <dgm:spPr/>
    </dgm:pt>
    <dgm:pt modelId="{7E468655-1447-40B5-BDF0-84DF3F04C506}" type="pres">
      <dgm:prSet presAssocID="{294E208B-A8A0-4B24-9337-603458EB27D6}" presName="iconBgRect" presStyleLbl="bgShp" presStyleIdx="1" presStyleCnt="2"/>
      <dgm:spPr>
        <a:prstGeom prst="round2DiagRect">
          <a:avLst>
            <a:gd name="adj1" fmla="val 29727"/>
            <a:gd name="adj2" fmla="val 0"/>
          </a:avLst>
        </a:prstGeom>
      </dgm:spPr>
    </dgm:pt>
    <dgm:pt modelId="{FE5552C0-31FB-46FA-A398-B939F339889E}" type="pres">
      <dgm:prSet presAssocID="{294E208B-A8A0-4B24-9337-603458EB27D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599FECAF-9388-4A07-B0C4-C298BF5CDB1B}" type="pres">
      <dgm:prSet presAssocID="{294E208B-A8A0-4B24-9337-603458EB27D6}" presName="spaceRect" presStyleCnt="0"/>
      <dgm:spPr/>
    </dgm:pt>
    <dgm:pt modelId="{2C8F000F-201A-4CBD-8097-A114E074C5C0}" type="pres">
      <dgm:prSet presAssocID="{294E208B-A8A0-4B24-9337-603458EB27D6}" presName="textRect" presStyleLbl="revTx" presStyleIdx="1" presStyleCnt="2">
        <dgm:presLayoutVars>
          <dgm:chMax val="1"/>
          <dgm:chPref val="1"/>
        </dgm:presLayoutVars>
      </dgm:prSet>
      <dgm:spPr/>
    </dgm:pt>
  </dgm:ptLst>
  <dgm:cxnLst>
    <dgm:cxn modelId="{AE61A96E-22F8-4F62-B8DF-2CA029950900}" type="presOf" srcId="{294E208B-A8A0-4B24-9337-603458EB27D6}" destId="{2C8F000F-201A-4CBD-8097-A114E074C5C0}" srcOrd="0" destOrd="0" presId="urn:microsoft.com/office/officeart/2018/5/layout/IconLeafLabelList"/>
    <dgm:cxn modelId="{2BF43A9F-90F8-4379-8E12-9CD6D551C9A7}" type="presOf" srcId="{6D29CE44-0986-47C2-8E15-DEFA2501C027}" destId="{6707B60D-CF90-4925-BF03-F9FFD1317991}" srcOrd="0" destOrd="0" presId="urn:microsoft.com/office/officeart/2018/5/layout/IconLeafLabelList"/>
    <dgm:cxn modelId="{2D4A2FBB-3B51-4977-AA4E-C359299266E0}" type="presOf" srcId="{F6801033-BB1E-4F7D-80D0-FB66399DA41C}" destId="{288C3FD0-B72A-4C80-BD9A-4C7AD3B9DC7C}" srcOrd="0" destOrd="0" presId="urn:microsoft.com/office/officeart/2018/5/layout/IconLeafLabelList"/>
    <dgm:cxn modelId="{A44A96CB-6514-454C-8CD9-3BED1556999B}" srcId="{6D29CE44-0986-47C2-8E15-DEFA2501C027}" destId="{F6801033-BB1E-4F7D-80D0-FB66399DA41C}" srcOrd="0" destOrd="0" parTransId="{4E32029F-0163-4B0F-A4F5-AA9A9E696C52}" sibTransId="{27E688B1-75E6-4276-B8CB-BC16C3BB2AA4}"/>
    <dgm:cxn modelId="{76C2BCCC-1FCA-4A26-B580-CFF8EFC23C7C}" srcId="{6D29CE44-0986-47C2-8E15-DEFA2501C027}" destId="{294E208B-A8A0-4B24-9337-603458EB27D6}" srcOrd="1" destOrd="0" parTransId="{F72BFD55-5AD5-41D7-A6AF-26EC7650636A}" sibTransId="{0C6A9D4D-1646-47CE-8080-343B7AC237D5}"/>
    <dgm:cxn modelId="{B2795035-1830-4864-A9BA-15F268B51944}" type="presParOf" srcId="{6707B60D-CF90-4925-BF03-F9FFD1317991}" destId="{F1A122AC-B5A4-4B4F-8E0C-3C9170B25BAE}" srcOrd="0" destOrd="0" presId="urn:microsoft.com/office/officeart/2018/5/layout/IconLeafLabelList"/>
    <dgm:cxn modelId="{84E6B8AC-9140-4B0F-879F-4E8DDA373E1D}" type="presParOf" srcId="{F1A122AC-B5A4-4B4F-8E0C-3C9170B25BAE}" destId="{8C85D768-5D80-4F88-A048-0B24E077C77E}" srcOrd="0" destOrd="0" presId="urn:microsoft.com/office/officeart/2018/5/layout/IconLeafLabelList"/>
    <dgm:cxn modelId="{95EB3CA7-7AA1-4BC8-B63D-27F849F4E0F4}" type="presParOf" srcId="{F1A122AC-B5A4-4B4F-8E0C-3C9170B25BAE}" destId="{3424E1DA-48CB-4C68-8EF9-6D1C67EECF34}" srcOrd="1" destOrd="0" presId="urn:microsoft.com/office/officeart/2018/5/layout/IconLeafLabelList"/>
    <dgm:cxn modelId="{EB5A0E4C-D69C-4030-8EFF-947ECCEFEE9D}" type="presParOf" srcId="{F1A122AC-B5A4-4B4F-8E0C-3C9170B25BAE}" destId="{EFD57BCC-6E94-418B-A04B-5C577A823720}" srcOrd="2" destOrd="0" presId="urn:microsoft.com/office/officeart/2018/5/layout/IconLeafLabelList"/>
    <dgm:cxn modelId="{3B6A7FD0-D477-49DB-8CD9-E7FDD3EBE969}" type="presParOf" srcId="{F1A122AC-B5A4-4B4F-8E0C-3C9170B25BAE}" destId="{288C3FD0-B72A-4C80-BD9A-4C7AD3B9DC7C}" srcOrd="3" destOrd="0" presId="urn:microsoft.com/office/officeart/2018/5/layout/IconLeafLabelList"/>
    <dgm:cxn modelId="{7AC6658E-E32A-4BF4-BA0C-3EF57A7611B1}" type="presParOf" srcId="{6707B60D-CF90-4925-BF03-F9FFD1317991}" destId="{C6BCE891-B075-4925-9704-044AB76BB874}" srcOrd="1" destOrd="0" presId="urn:microsoft.com/office/officeart/2018/5/layout/IconLeafLabelList"/>
    <dgm:cxn modelId="{1AB78A4A-4EE2-4914-A489-E276C8DB17BF}" type="presParOf" srcId="{6707B60D-CF90-4925-BF03-F9FFD1317991}" destId="{F4CE7B20-FFF8-4F73-BCB6-38B41E21FFCA}" srcOrd="2" destOrd="0" presId="urn:microsoft.com/office/officeart/2018/5/layout/IconLeafLabelList"/>
    <dgm:cxn modelId="{4E558ADF-D101-4334-B674-CD73AE79C7EC}" type="presParOf" srcId="{F4CE7B20-FFF8-4F73-BCB6-38B41E21FFCA}" destId="{7E468655-1447-40B5-BDF0-84DF3F04C506}" srcOrd="0" destOrd="0" presId="urn:microsoft.com/office/officeart/2018/5/layout/IconLeafLabelList"/>
    <dgm:cxn modelId="{F7FD1ABC-7A60-445C-AF99-D34E000F7BD4}" type="presParOf" srcId="{F4CE7B20-FFF8-4F73-BCB6-38B41E21FFCA}" destId="{FE5552C0-31FB-46FA-A398-B939F339889E}" srcOrd="1" destOrd="0" presId="urn:microsoft.com/office/officeart/2018/5/layout/IconLeafLabelList"/>
    <dgm:cxn modelId="{1F0278A8-999C-4490-9505-2F9943D7FDBE}" type="presParOf" srcId="{F4CE7B20-FFF8-4F73-BCB6-38B41E21FFCA}" destId="{599FECAF-9388-4A07-B0C4-C298BF5CDB1B}" srcOrd="2" destOrd="0" presId="urn:microsoft.com/office/officeart/2018/5/layout/IconLeafLabelList"/>
    <dgm:cxn modelId="{3449306A-F7B8-4B85-B46F-BA39113088E2}" type="presParOf" srcId="{F4CE7B20-FFF8-4F73-BCB6-38B41E21FFCA}" destId="{2C8F000F-201A-4CBD-8097-A114E074C5C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5D768-5D80-4F88-A048-0B24E077C77E}">
      <dsp:nvSpPr>
        <dsp:cNvPr id="0" name=""/>
        <dsp:cNvSpPr/>
      </dsp:nvSpPr>
      <dsp:spPr>
        <a:xfrm>
          <a:off x="2044800" y="376271"/>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24E1DA-48CB-4C68-8EF9-6D1C67EECF34}">
      <dsp:nvSpPr>
        <dsp:cNvPr id="0" name=""/>
        <dsp:cNvSpPr/>
      </dsp:nvSpPr>
      <dsp:spPr>
        <a:xfrm>
          <a:off x="2512800" y="84427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C3FD0-B72A-4C80-BD9A-4C7AD3B9DC7C}">
      <dsp:nvSpPr>
        <dsp:cNvPr id="0" name=""/>
        <dsp:cNvSpPr/>
      </dsp:nvSpPr>
      <dsp:spPr>
        <a:xfrm>
          <a:off x="1342800" y="325627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a:t>Risk: </a:t>
          </a:r>
          <a:r>
            <a:rPr lang="en-US" sz="1500" kern="1200">
              <a:latin typeface="Calibri Light" panose="020F0302020204030204"/>
            </a:rPr>
            <a:t>decision-maker</a:t>
          </a:r>
          <a:r>
            <a:rPr lang="en-US" sz="1500" kern="1200"/>
            <a:t> </a:t>
          </a:r>
          <a:r>
            <a:rPr lang="en-US" sz="1500" u="sng" kern="1200">
              <a:latin typeface="Calibri Light" panose="020F0302020204030204"/>
            </a:rPr>
            <a:t>knows</a:t>
          </a:r>
          <a:r>
            <a:rPr lang="en-US" sz="1500" b="0" u="sng" kern="1200">
              <a:latin typeface="Calibri Light" panose="020F0302020204030204"/>
            </a:rPr>
            <a:t> all</a:t>
          </a:r>
          <a:r>
            <a:rPr lang="en-US" sz="1500" kern="1200"/>
            <a:t> the possible outcomes and</a:t>
          </a:r>
          <a:r>
            <a:rPr lang="en-US" sz="1500" kern="1200">
              <a:latin typeface="Calibri Light" panose="020F0302020204030204"/>
            </a:rPr>
            <a:t> </a:t>
          </a:r>
          <a:r>
            <a:rPr lang="en-US" sz="1500" kern="1200"/>
            <a:t> likelihood of occurrence </a:t>
          </a:r>
        </a:p>
      </dsp:txBody>
      <dsp:txXfrm>
        <a:off x="1342800" y="3256272"/>
        <a:ext cx="3600000" cy="720000"/>
      </dsp:txXfrm>
    </dsp:sp>
    <dsp:sp modelId="{7E468655-1447-40B5-BDF0-84DF3F04C506}">
      <dsp:nvSpPr>
        <dsp:cNvPr id="0" name=""/>
        <dsp:cNvSpPr/>
      </dsp:nvSpPr>
      <dsp:spPr>
        <a:xfrm>
          <a:off x="6274800" y="376271"/>
          <a:ext cx="2196000" cy="2196000"/>
        </a:xfrm>
        <a:prstGeom prst="round2DiagRect">
          <a:avLst>
            <a:gd name="adj1" fmla="val 29727"/>
            <a:gd name="adj2" fmla="val 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FE5552C0-31FB-46FA-A398-B939F339889E}">
      <dsp:nvSpPr>
        <dsp:cNvPr id="0" name=""/>
        <dsp:cNvSpPr/>
      </dsp:nvSpPr>
      <dsp:spPr>
        <a:xfrm>
          <a:off x="6742800" y="84427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8F000F-201A-4CBD-8097-A114E074C5C0}">
      <dsp:nvSpPr>
        <dsp:cNvPr id="0" name=""/>
        <dsp:cNvSpPr/>
      </dsp:nvSpPr>
      <dsp:spPr>
        <a:xfrm>
          <a:off x="5572800" y="325627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a:t>Uncertainty:</a:t>
          </a:r>
          <a:r>
            <a:rPr lang="en-US" sz="1500" b="1" kern="1200">
              <a:latin typeface="Calibri Light" panose="020F0302020204030204"/>
            </a:rPr>
            <a:t> </a:t>
          </a:r>
          <a:r>
            <a:rPr lang="en-US" sz="1500" kern="1200"/>
            <a:t>decision-maker </a:t>
          </a:r>
          <a:r>
            <a:rPr lang="en-US" sz="1500" u="none" kern="1200"/>
            <a:t>does not know the possible outcomes of a sit</a:t>
          </a:r>
          <a:r>
            <a:rPr lang="en-US" sz="1500" kern="1200"/>
            <a:t>uation and/</a:t>
          </a:r>
          <a:r>
            <a:rPr lang="en-US" sz="1500" kern="1200">
              <a:latin typeface="Calibri Light" panose="020F0302020204030204"/>
            </a:rPr>
            <a:t>or probabilities</a:t>
          </a:r>
          <a:endParaRPr lang="en-US" sz="1500" kern="1200"/>
        </a:p>
      </dsp:txBody>
      <dsp:txXfrm>
        <a:off x="5572800" y="3256272"/>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B20B8-F5C1-4017-85F8-3E7B258ADC88}" type="datetimeFigureOut">
              <a:rPr lang="en-US"/>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199AB-F625-44F2-927C-9C5042F70390}" type="slidenum">
              <a:rPr lang="en-US"/>
              <a:t>‹#›</a:t>
            </a:fld>
            <a:endParaRPr lang="en-US"/>
          </a:p>
        </p:txBody>
      </p:sp>
    </p:spTree>
    <p:extLst>
      <p:ext uri="{BB962C8B-B14F-4D97-AF65-F5344CB8AC3E}">
        <p14:creationId xmlns:p14="http://schemas.microsoft.com/office/powerpoint/2010/main" val="439808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ink.springer.com/referenceworkentry/10.1057%2F978-1-349-94848-2_250-1#:~:text=Risk%20refers%20to%20decision%2Dmaking,unknown%20to%20the%20decision%2Dmake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urban.org/sites/default/files/publication/50896/411348-Hospitals-in-Hurricane-Katrina.PDF"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en.wikipedia.org/wiki/Ochsner_Baptist_Medical_Center#Post-Katrina" TargetMode="External"/><Relationship Id="rId4" Type="http://schemas.openxmlformats.org/officeDocument/2006/relationships/hyperlink" Target="https://en.wikipedia.org/wiki/Memorial_Medical_Center_and_Hurricane_Katrina#Outcom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hrq.gov/research/shuttered/hospevacfig1.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vestopedia.com/terms/p/porter.asp"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mckinsey.com/business-functions/strategy-and-corporate-finance/our-insights/strategy-under-uncertainty"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nhc.noaa.gov/surg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nhc.noaa.gov/surge/faq.php#2"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nhc.noaa.gov/surg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nhc.noaa.gov/surge/faq.php#2"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slosh.nws.noaa.gov/sloshPub/"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oast.noaa.gov/slr/#/layer/cof/2/-10536486.547926376/3775255.185074186/6/satellite/none/0.8/2050/interHigh/midAccretion"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nhc.noaa.gov/surg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ckinsey.com/business-functions/strategy-and-corporate-finance/our-insights/strategy-under-uncertaint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eversource.uconn.edu/forest-management/"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ckinsey.com/business-functions/strategy-and-corporate-finance/our-insights/strategy-under-uncertaint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ckinsey.com/business-functions/strategy-and-corporate-finance/our-insights/strategy-under-uncertaint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b="1"/>
              <a:t>Risk: </a:t>
            </a:r>
            <a:r>
              <a:rPr lang="en-US"/>
              <a:t>Refers to a situation in which the decision maker knows all the possible outcomes and their likelihood of occurrence </a:t>
            </a:r>
          </a:p>
          <a:p>
            <a:pPr marL="171450" indent="-171450">
              <a:lnSpc>
                <a:spcPct val="90000"/>
              </a:lnSpc>
              <a:spcBef>
                <a:spcPts val="1000"/>
              </a:spcBef>
              <a:buFont typeface="Arial"/>
              <a:buChar char="•"/>
            </a:pPr>
            <a:r>
              <a:rPr lang="en-US" b="1"/>
              <a:t>Uncertainty: </a:t>
            </a:r>
            <a:r>
              <a:rPr lang="en-US"/>
              <a:t>Refers to a situation in which the decision-maker does not know the possible outcomes of a situation and/or their probabilities </a:t>
            </a:r>
          </a:p>
          <a:p>
            <a:pPr marL="171450" indent="-171450">
              <a:lnSpc>
                <a:spcPct val="90000"/>
              </a:lnSpc>
              <a:spcBef>
                <a:spcPts val="1000"/>
              </a:spcBef>
              <a:buFont typeface="Arial"/>
              <a:buChar char="•"/>
            </a:pPr>
            <a:r>
              <a:rPr lang="en-US">
                <a:hlinkClick r:id="rId3"/>
              </a:rPr>
              <a:t>https://link.springer.com/referenceworkentry/10.1057%2F978-1-349-94848-2_250-1#:~:text=Risk%20refers%20to%20decision%2Dmaking,unknown%20to%20the%20decision%2Dmaker</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3</a:t>
            </a:fld>
            <a:endParaRPr lang="en-US"/>
          </a:p>
        </p:txBody>
      </p:sp>
    </p:spTree>
    <p:extLst>
      <p:ext uri="{BB962C8B-B14F-4D97-AF65-F5344CB8AC3E}">
        <p14:creationId xmlns:p14="http://schemas.microsoft.com/office/powerpoint/2010/main" val="2153287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HURRzicaNES</a:t>
            </a:r>
            <a:endParaRPr lang="en-US">
              <a:cs typeface="Calibri"/>
            </a:endParaRPr>
          </a:p>
          <a:p>
            <a:endParaRPr lang="en-US">
              <a:cs typeface="Calibri"/>
            </a:endParaRPr>
          </a:p>
          <a:p>
            <a:r>
              <a:rPr lang="en-US">
                <a:cs typeface="Calibri"/>
              </a:rPr>
              <a:t>1-9 Nish</a:t>
            </a:r>
          </a:p>
          <a:p>
            <a:r>
              <a:rPr lang="en-US">
                <a:cs typeface="Calibri"/>
              </a:rPr>
              <a:t>10-17</a:t>
            </a:r>
          </a:p>
          <a:p>
            <a:r>
              <a:rPr lang="en-US">
                <a:cs typeface="Calibri"/>
              </a:rPr>
              <a:t>18-25 Amanda</a:t>
            </a:r>
          </a:p>
          <a:p>
            <a:r>
              <a:rPr lang="en-US">
                <a:cs typeface="Calibri"/>
              </a:rPr>
              <a:t>26-33 Megan</a:t>
            </a:r>
          </a:p>
          <a:p>
            <a:r>
              <a:rPr lang="en-US">
                <a:cs typeface="Calibri"/>
              </a:rPr>
              <a:t>34-41 Delores</a:t>
            </a:r>
          </a:p>
          <a:p>
            <a:r>
              <a:rPr lang="en-US">
                <a:cs typeface="Calibri"/>
              </a:rPr>
              <a:t>42-51- </a:t>
            </a:r>
            <a:r>
              <a:rPr lang="en-US" err="1">
                <a:cs typeface="Calibri"/>
              </a:rPr>
              <a:t>daniel</a:t>
            </a: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20</a:t>
            </a:fld>
            <a:endParaRPr lang="en-US"/>
          </a:p>
        </p:txBody>
      </p:sp>
    </p:spTree>
    <p:extLst>
      <p:ext uri="{BB962C8B-B14F-4D97-AF65-F5344CB8AC3E}">
        <p14:creationId xmlns:p14="http://schemas.microsoft.com/office/powerpoint/2010/main" val="118231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Evacuating a hospital due to a natural disaster is a difficult decision with a lot of uncertainty </a:t>
            </a:r>
          </a:p>
          <a:p>
            <a:pPr marL="285750" indent="-285750">
              <a:lnSpc>
                <a:spcPct val="90000"/>
              </a:lnSpc>
              <a:spcBef>
                <a:spcPts val="1000"/>
              </a:spcBef>
              <a:buFont typeface="Arial,Sans-Serif"/>
              <a:buChar char="•"/>
            </a:pPr>
            <a:r>
              <a:rPr lang="en-US"/>
              <a:t>A full-scale evacuation could cost millions of dollars and patients in ICU could deteriorate or die en-route. </a:t>
            </a:r>
            <a:endParaRPr lang="en-US">
              <a:cs typeface="Calibri"/>
            </a:endParaRPr>
          </a:p>
          <a:p>
            <a:pPr marL="285750" indent="-285750">
              <a:lnSpc>
                <a:spcPct val="90000"/>
              </a:lnSpc>
              <a:spcBef>
                <a:spcPts val="1000"/>
              </a:spcBef>
              <a:buFont typeface="Arial,Sans-Serif"/>
              <a:buChar char="•"/>
            </a:pPr>
            <a:r>
              <a:rPr lang="en-US"/>
              <a:t>Staying put during a massive disaster could leave the hospital stranded without resources, potentially killing even more patients.</a:t>
            </a: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21</a:t>
            </a:fld>
            <a:endParaRPr lang="en-US"/>
          </a:p>
        </p:txBody>
      </p:sp>
    </p:spTree>
    <p:extLst>
      <p:ext uri="{BB962C8B-B14F-4D97-AF65-F5344CB8AC3E}">
        <p14:creationId xmlns:p14="http://schemas.microsoft.com/office/powerpoint/2010/main" val="3623399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None of the hospitals in the New Orleans Parish evacuated in advance of Hurricane Katrina</a:t>
            </a:r>
          </a:p>
          <a:p>
            <a:pPr marL="285750" indent="-285750">
              <a:lnSpc>
                <a:spcPct val="90000"/>
              </a:lnSpc>
              <a:spcBef>
                <a:spcPts val="1000"/>
              </a:spcBef>
              <a:buFont typeface="Arial,Sans-Serif"/>
              <a:buChar char="•"/>
            </a:pPr>
            <a:r>
              <a:rPr lang="en-US"/>
              <a:t>One hospital 20 miles north of the city, St. Charles Parish Hospital, evacuated in advance. They believe they made the right decision. </a:t>
            </a:r>
          </a:p>
          <a:p>
            <a:pPr marL="285750" indent="-285750">
              <a:lnSpc>
                <a:spcPct val="90000"/>
              </a:lnSpc>
              <a:spcBef>
                <a:spcPts val="1000"/>
              </a:spcBef>
              <a:buFont typeface="Arial,Sans-Serif"/>
              <a:buChar char="•"/>
            </a:pPr>
            <a:r>
              <a:rPr lang="en-US"/>
              <a:t>Other hospitals were stranded with finicky power supplies, 100-degree heat, depleted water sources and reduced medical supplies</a:t>
            </a:r>
          </a:p>
          <a:p>
            <a:pPr marL="285750" indent="-285750">
              <a:lnSpc>
                <a:spcPct val="90000"/>
              </a:lnSpc>
              <a:spcBef>
                <a:spcPts val="1000"/>
              </a:spcBef>
              <a:buFont typeface="Arial,Sans-Serif"/>
              <a:buChar char="•"/>
            </a:pPr>
            <a:r>
              <a:rPr lang="en-US"/>
              <a:t>Hospitals were forced to evacuate post hurricane anyway</a:t>
            </a:r>
          </a:p>
        </p:txBody>
      </p:sp>
      <p:sp>
        <p:nvSpPr>
          <p:cNvPr id="4" name="Slide Number Placeholder 3"/>
          <p:cNvSpPr>
            <a:spLocks noGrp="1"/>
          </p:cNvSpPr>
          <p:nvPr>
            <p:ph type="sldNum" sz="quarter" idx="5"/>
          </p:nvPr>
        </p:nvSpPr>
        <p:spPr/>
        <p:txBody>
          <a:bodyPr/>
          <a:lstStyle/>
          <a:p>
            <a:fld id="{00A199AB-F625-44F2-927C-9C5042F70390}" type="slidenum">
              <a:rPr lang="en-US"/>
              <a:t>22</a:t>
            </a:fld>
            <a:endParaRPr lang="en-US"/>
          </a:p>
        </p:txBody>
      </p:sp>
    </p:spTree>
    <p:extLst>
      <p:ext uri="{BB962C8B-B14F-4D97-AF65-F5344CB8AC3E}">
        <p14:creationId xmlns:p14="http://schemas.microsoft.com/office/powerpoint/2010/main" val="2775546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45 bodies were found at Memorial Medical Center and nurses have been accused of euthanizing patients to conserve supplies. Ultimately, no one was indicted due to these charges </a:t>
            </a:r>
          </a:p>
          <a:p>
            <a:pPr marL="285750" indent="-285750">
              <a:lnSpc>
                <a:spcPct val="90000"/>
              </a:lnSpc>
              <a:spcBef>
                <a:spcPts val="1000"/>
              </a:spcBef>
              <a:buFont typeface="Arial,Sans-Serif"/>
              <a:buChar char="•"/>
            </a:pPr>
            <a:r>
              <a:rPr lang="en-US"/>
              <a:t>Memorial Hospital was sold a year after the storm though it is difficult to tell whether this was a result of the storm. </a:t>
            </a:r>
            <a:endParaRPr lang="en-US">
              <a:cs typeface="Calibri"/>
            </a:endParaRPr>
          </a:p>
          <a:p>
            <a:pPr marL="285750" indent="-285750">
              <a:lnSpc>
                <a:spcPct val="90000"/>
              </a:lnSpc>
              <a:spcBef>
                <a:spcPts val="1000"/>
              </a:spcBef>
              <a:buFont typeface="Arial,Sans-Serif"/>
              <a:buChar char="•"/>
            </a:pPr>
            <a:r>
              <a:rPr lang="en-US">
                <a:hlinkClick r:id="rId3"/>
              </a:rPr>
              <a:t>https://www.urban.org/sites/default/files/publication/50896/411348-Hospitals-in-Hurricane-Katrina.PDF</a:t>
            </a:r>
            <a:r>
              <a:rPr lang="en-US"/>
              <a:t> </a:t>
            </a:r>
            <a:endParaRPr lang="en-US">
              <a:cs typeface="Calibri"/>
            </a:endParaRPr>
          </a:p>
          <a:p>
            <a:pPr marL="285750" indent="-285750">
              <a:lnSpc>
                <a:spcPct val="90000"/>
              </a:lnSpc>
              <a:spcBef>
                <a:spcPts val="1000"/>
              </a:spcBef>
              <a:buFont typeface="Arial,Sans-Serif"/>
              <a:buChar char="•"/>
            </a:pPr>
            <a:r>
              <a:rPr lang="en-US">
                <a:hlinkClick r:id="rId4"/>
              </a:rPr>
              <a:t>https://en.wikipedia.org/wiki/Memorial_Medical_Center_and_Hurricane_Katrina#Outcome</a:t>
            </a:r>
            <a:r>
              <a:rPr lang="en-US"/>
              <a:t> </a:t>
            </a:r>
            <a:endParaRPr lang="en-US">
              <a:cs typeface="Calibri"/>
            </a:endParaRPr>
          </a:p>
          <a:p>
            <a:pPr marL="285750" indent="-285750">
              <a:lnSpc>
                <a:spcPct val="90000"/>
              </a:lnSpc>
              <a:spcBef>
                <a:spcPts val="1000"/>
              </a:spcBef>
              <a:buFont typeface="Arial,Sans-Serif"/>
              <a:buChar char="•"/>
            </a:pPr>
            <a:r>
              <a:rPr lang="en-US">
                <a:hlinkClick r:id="rId5"/>
              </a:rPr>
              <a:t>https://en.wikipedia.org/wiki/Ochsner_Baptist_Medical_Center#Post-Katrina</a:t>
            </a: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23</a:t>
            </a:fld>
            <a:endParaRPr lang="en-US"/>
          </a:p>
        </p:txBody>
      </p:sp>
    </p:spTree>
    <p:extLst>
      <p:ext uri="{BB962C8B-B14F-4D97-AF65-F5344CB8AC3E}">
        <p14:creationId xmlns:p14="http://schemas.microsoft.com/office/powerpoint/2010/main" val="3217058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These are extreme situations; most hospitals do not require a full evacuation during a hurricane. Partial evacuations are normal and usually just involve discharging the patients who require the least care.</a:t>
            </a:r>
          </a:p>
          <a:p>
            <a:pPr marL="285750" indent="-285750">
              <a:lnSpc>
                <a:spcPct val="90000"/>
              </a:lnSpc>
              <a:spcBef>
                <a:spcPts val="1000"/>
              </a:spcBef>
              <a:buFont typeface="Arial,Sans-Serif"/>
              <a:buChar char="•"/>
            </a:pPr>
            <a:r>
              <a:rPr lang="en-US"/>
              <a:t>However, these decisions must be made within a narrow time frame</a:t>
            </a:r>
            <a:endParaRPr lang="en-US">
              <a:cs typeface="Calibri"/>
            </a:endParaRPr>
          </a:p>
          <a:p>
            <a:pPr marL="285750" indent="-285750">
              <a:lnSpc>
                <a:spcPct val="90000"/>
              </a:lnSpc>
              <a:spcBef>
                <a:spcPts val="1000"/>
              </a:spcBef>
              <a:buFont typeface="Arial,Sans-Serif"/>
              <a:buChar char="•"/>
            </a:pPr>
            <a:r>
              <a:rPr lang="en-US"/>
              <a:t>As we approach the time of the event, a full evacuation becomes more difficult and expensive. </a:t>
            </a:r>
            <a:endParaRPr lang="en-US">
              <a:cs typeface="Calibri"/>
            </a:endParaRPr>
          </a:p>
          <a:p>
            <a:pPr marL="285750" indent="-285750">
              <a:lnSpc>
                <a:spcPct val="90000"/>
              </a:lnSpc>
              <a:spcBef>
                <a:spcPts val="1000"/>
              </a:spcBef>
              <a:buFont typeface="Arial,Sans-Serif"/>
              <a:buChar char="•"/>
            </a:pPr>
            <a:r>
              <a:rPr lang="en-US"/>
              <a:t>To decide whether to evacuate or not, we need to look at every detail</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00A199AB-F625-44F2-927C-9C5042F70390}" type="slidenum">
              <a:rPr lang="en-US"/>
              <a:t>24</a:t>
            </a:fld>
            <a:endParaRPr lang="en-US"/>
          </a:p>
        </p:txBody>
      </p:sp>
    </p:spTree>
    <p:extLst>
      <p:ext uri="{BB962C8B-B14F-4D97-AF65-F5344CB8AC3E}">
        <p14:creationId xmlns:p14="http://schemas.microsoft.com/office/powerpoint/2010/main" val="130618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https://www.ahrq.gov/research/shuttered/hospevacfig1.html</a:t>
            </a:r>
            <a:endParaRPr lang="en-US"/>
          </a:p>
          <a:p>
            <a:r>
              <a:rPr lang="en-US">
                <a:cs typeface="Calibri"/>
              </a:rPr>
              <a:t>URL IN TEAMS -&gt; recommended decision tree for deciding whether or not to evacuate</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25</a:t>
            </a:fld>
            <a:endParaRPr lang="en-US"/>
          </a:p>
        </p:txBody>
      </p:sp>
    </p:spTree>
    <p:extLst>
      <p:ext uri="{BB962C8B-B14F-4D97-AF65-F5344CB8AC3E}">
        <p14:creationId xmlns:p14="http://schemas.microsoft.com/office/powerpoint/2010/main" val="812640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cs typeface="Calibri"/>
              </a:rPr>
              <a:t>While there are a lot more factors that go into the decision making process on whether to evacuate or no, these are the factors that we kept in mind. </a:t>
            </a: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r>
              <a:rPr lang="en-US">
                <a:cs typeface="Calibri"/>
              </a:rPr>
              <a:t>Evacuate Decision</a:t>
            </a: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r>
              <a:rPr lang="en-US">
                <a:cs typeface="Calibri"/>
              </a:rPr>
              <a:t>Do not Evacuate Decision</a:t>
            </a:r>
          </a:p>
          <a:p>
            <a:pPr marL="742950" lvl="1" indent="-285750">
              <a:lnSpc>
                <a:spcPct val="90000"/>
              </a:lnSpc>
              <a:spcBef>
                <a:spcPts val="1000"/>
              </a:spcBef>
              <a:buFont typeface="Arial"/>
              <a:buChar char="•"/>
            </a:pPr>
            <a:r>
              <a:rPr lang="en-US">
                <a:cs typeface="Calibri"/>
              </a:rPr>
              <a:t>We considered a direct hit to be when we are within 30 miles of the eye of the hurricane</a:t>
            </a:r>
          </a:p>
          <a:p>
            <a:pPr marL="1200150" lvl="2" indent="-285750">
              <a:lnSpc>
                <a:spcPct val="90000"/>
              </a:lnSpc>
              <a:spcBef>
                <a:spcPts val="1000"/>
              </a:spcBef>
              <a:buFont typeface="Arial"/>
              <a:buChar char="•"/>
            </a:pPr>
            <a:r>
              <a:rPr lang="en-US">
                <a:cs typeface="Calibri"/>
              </a:rPr>
              <a:t>We didn’t account for probabilities for a non-direct hit,</a:t>
            </a:r>
          </a:p>
          <a:p>
            <a:pPr lvl="1" indent="-285750">
              <a:lnSpc>
                <a:spcPct val="90000"/>
              </a:lnSpc>
              <a:spcBef>
                <a:spcPts val="1000"/>
              </a:spcBef>
              <a:buFont typeface="Arial"/>
              <a:buChar char="•"/>
            </a:pPr>
            <a:r>
              <a:rPr lang="en-US">
                <a:cs typeface="Calibri"/>
              </a:rPr>
              <a:t>Found our probabilities of a power outage</a:t>
            </a:r>
          </a:p>
        </p:txBody>
      </p:sp>
      <p:sp>
        <p:nvSpPr>
          <p:cNvPr id="4" name="Slide Number Placeholder 3"/>
          <p:cNvSpPr>
            <a:spLocks noGrp="1"/>
          </p:cNvSpPr>
          <p:nvPr>
            <p:ph type="sldNum" sz="quarter" idx="5"/>
          </p:nvPr>
        </p:nvSpPr>
        <p:spPr/>
        <p:txBody>
          <a:bodyPr/>
          <a:lstStyle/>
          <a:p>
            <a:fld id="{00A199AB-F625-44F2-927C-9C5042F70390}" type="slidenum">
              <a:rPr lang="en-US"/>
              <a:t>27</a:t>
            </a:fld>
            <a:endParaRPr lang="en-US"/>
          </a:p>
        </p:txBody>
      </p:sp>
    </p:spTree>
    <p:extLst>
      <p:ext uri="{BB962C8B-B14F-4D97-AF65-F5344CB8AC3E}">
        <p14:creationId xmlns:p14="http://schemas.microsoft.com/office/powerpoint/2010/main" val="798795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US"/>
              <a:t>We got raw data  (and coaching, see email above!)  from the NHC on their forecast tracking errors. </a:t>
            </a:r>
          </a:p>
          <a:p>
            <a:pPr marL="171450" indent="-171450">
              <a:buFont typeface="Arial,Sans-Serif"/>
              <a:buChar char="•"/>
            </a:pPr>
            <a:r>
              <a:rPr lang="en-US"/>
              <a:t>Their data spanned from 1970 to 2019, but we used 2015 to 2019 data because of their recent improvements in forecasting.  </a:t>
            </a:r>
            <a:endParaRPr lang="en-US">
              <a:cs typeface="Calibri"/>
            </a:endParaRPr>
          </a:p>
          <a:p>
            <a:pPr>
              <a:lnSpc>
                <a:spcPct val="9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28</a:t>
            </a:fld>
            <a:endParaRPr lang="en-US"/>
          </a:p>
        </p:txBody>
      </p:sp>
    </p:spTree>
    <p:extLst>
      <p:ext uri="{BB962C8B-B14F-4D97-AF65-F5344CB8AC3E}">
        <p14:creationId xmlns:p14="http://schemas.microsoft.com/office/powerpoint/2010/main" val="10002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The dataset had forecast tracking errors for 120, 72, 48, 24, 12 hour forecasts. </a:t>
            </a:r>
          </a:p>
          <a:p>
            <a:pPr marL="285750" indent="-285750">
              <a:lnSpc>
                <a:spcPct val="90000"/>
              </a:lnSpc>
              <a:spcBef>
                <a:spcPts val="1000"/>
              </a:spcBef>
              <a:buFont typeface="Arial,Sans-Serif"/>
              <a:buChar char="•"/>
            </a:pP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29</a:t>
            </a:fld>
            <a:endParaRPr lang="en-US"/>
          </a:p>
        </p:txBody>
      </p:sp>
    </p:spTree>
    <p:extLst>
      <p:ext uri="{BB962C8B-B14F-4D97-AF65-F5344CB8AC3E}">
        <p14:creationId xmlns:p14="http://schemas.microsoft.com/office/powerpoint/2010/main" val="1867540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Generated from National Hurricane Center data. </a:t>
            </a:r>
          </a:p>
          <a:p>
            <a:r>
              <a:rPr lang="en-US"/>
              <a:t>(For the Atlantic ocean , using all hurricanes in 5 year period 2015 - 2019. )</a:t>
            </a:r>
          </a:p>
          <a:p>
            <a:endParaRPr lang="en-US"/>
          </a:p>
          <a:p>
            <a:r>
              <a:rPr lang="en-US"/>
              <a:t>All of the histograms are on the same scale... in bottom right is the frequency of nautical miles in error for 72 hour forecasts.  </a:t>
            </a:r>
          </a:p>
          <a:p>
            <a:r>
              <a:rPr lang="en-US"/>
              <a:t>Contrast this with the 12 hour histogram.   The 12 hour histogram has less variability, confirmed by the table of statistics.  </a:t>
            </a:r>
          </a:p>
          <a:p>
            <a:endParaRPr lang="en-US"/>
          </a:p>
          <a:p>
            <a:r>
              <a:rPr lang="en-US"/>
              <a:t>Of course, the further out you make a prediction, the more the uncertainty.  </a:t>
            </a:r>
          </a:p>
          <a:p>
            <a:endParaRPr lang="en-US"/>
          </a:p>
          <a:p>
            <a:endParaRPr lang="en-US">
              <a:cs typeface="Calibri"/>
            </a:endParaRPr>
          </a:p>
          <a:p>
            <a:pPr>
              <a:lnSpc>
                <a:spcPct val="9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30</a:t>
            </a:fld>
            <a:endParaRPr lang="en-US"/>
          </a:p>
        </p:txBody>
      </p:sp>
    </p:spTree>
    <p:extLst>
      <p:ext uri="{BB962C8B-B14F-4D97-AF65-F5344CB8AC3E}">
        <p14:creationId xmlns:p14="http://schemas.microsoft.com/office/powerpoint/2010/main" val="317624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4</a:t>
            </a:fld>
            <a:endParaRPr lang="en-US"/>
          </a:p>
        </p:txBody>
      </p:sp>
    </p:spTree>
    <p:extLst>
      <p:ext uri="{BB962C8B-B14F-4D97-AF65-F5344CB8AC3E}">
        <p14:creationId xmlns:p14="http://schemas.microsoft.com/office/powerpoint/2010/main" val="3375308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Why? Did we choose this variable – other than the possibilities of damages to the hospital. Power outages present the greatest potential damage to the patients. If we didn't use power outages, the lowest cost would be to stay.</a:t>
            </a:r>
            <a:endParaRPr lang="en-US"/>
          </a:p>
          <a:p>
            <a:endParaRPr lang="en-US"/>
          </a:p>
          <a:p>
            <a:r>
              <a:rPr lang="en-US"/>
              <a:t>Historical Data only, using no software to predict (2004-2016)</a:t>
            </a:r>
          </a:p>
          <a:p>
            <a:endParaRPr lang="en-US">
              <a:cs typeface="Calibri"/>
            </a:endParaRPr>
          </a:p>
          <a:p>
            <a:r>
              <a:rPr lang="en-US">
                <a:cs typeface="Calibri"/>
              </a:rPr>
              <a:t>While we can look up the category of the hurricane after the fact, the strength of the hurricane often flucuates once making landfall.</a:t>
            </a:r>
          </a:p>
          <a:p>
            <a:endParaRPr lang="en-US">
              <a:cs typeface="Calibri"/>
            </a:endParaRPr>
          </a:p>
          <a:p>
            <a:r>
              <a:rPr lang="en-US">
                <a:cs typeface="Calibri"/>
              </a:rPr>
              <a:t>Data is incomplete, and also consists of historical data for all types of outages in the US (blizzard, windy days, car crashes, etc.)</a:t>
            </a:r>
          </a:p>
          <a:p>
            <a:endParaRPr lang="en-US">
              <a:cs typeface="Calibri"/>
            </a:endParaRPr>
          </a:p>
          <a:p>
            <a:r>
              <a:rPr lang="en-US">
                <a:cs typeface="Calibri"/>
              </a:rPr>
              <a:t>Hurricane outage data is not only coastal, but also has outages from states usually never effected by the storm</a:t>
            </a:r>
          </a:p>
          <a:p>
            <a:endParaRPr lang="en-US">
              <a:cs typeface="Calibri"/>
            </a:endParaRPr>
          </a:p>
          <a:p>
            <a:r>
              <a:rPr lang="en-US"/>
              <a:t>When restoring power the focus on city centers, grocery stores, and hospitals, and then work their way outward from there.</a:t>
            </a:r>
            <a:endParaRPr lang="en-US">
              <a:cs typeface="Calibri"/>
            </a:endParaRPr>
          </a:p>
          <a:p>
            <a:endParaRPr lang="en-US">
              <a:cs typeface="Calibri"/>
            </a:endParaRPr>
          </a:p>
          <a:p>
            <a:r>
              <a:rPr lang="en-US">
                <a:cs typeface="Calibri"/>
              </a:rPr>
              <a:t>This process is gradual and more difficult to put probabilities for so we are treating it like a light switch outage greater than 3 days or not</a:t>
            </a:r>
          </a:p>
          <a:p>
            <a:endParaRPr lang="en-US">
              <a:cs typeface="Calibri"/>
            </a:endParaRPr>
          </a:p>
          <a:p>
            <a:r>
              <a:rPr lang="en-US">
                <a:cs typeface="Calibri"/>
              </a:rPr>
              <a:t>We calculated our probability taking the total number of hurricanes provided in our data set, and compared it to the all the hurricanes in that same time period from NHC.</a:t>
            </a:r>
          </a:p>
          <a:p>
            <a:endParaRPr lang="en-US">
              <a:cs typeface="Calibri"/>
            </a:endParaRPr>
          </a:p>
          <a:p>
            <a:r>
              <a:rPr lang="en-US">
                <a:cs typeface="Calibri"/>
              </a:rPr>
              <a:t>The probability that we used was around 24% for outage greater than 3 days, but based on these factors this is definitely conservative.</a:t>
            </a:r>
          </a:p>
          <a:p>
            <a:pPr>
              <a:lnSpc>
                <a:spcPct val="9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31</a:t>
            </a:fld>
            <a:endParaRPr lang="en-US"/>
          </a:p>
        </p:txBody>
      </p:sp>
    </p:spTree>
    <p:extLst>
      <p:ext uri="{BB962C8B-B14F-4D97-AF65-F5344CB8AC3E}">
        <p14:creationId xmlns:p14="http://schemas.microsoft.com/office/powerpoint/2010/main" val="810554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determine whether or not to evacuate our hospital when the we have been given information that we are going to be a direct hit.  </a:t>
            </a:r>
          </a:p>
          <a:p>
            <a:endParaRPr lang="en-US"/>
          </a:p>
          <a:p>
            <a:r>
              <a:rPr lang="en-US"/>
              <a:t>The methodology we used to help us with this was a Decision Tree.. </a:t>
            </a:r>
          </a:p>
          <a:p>
            <a:endParaRPr lang="en-US"/>
          </a:p>
          <a:p>
            <a:r>
              <a:rPr lang="en-US"/>
              <a:t>Software used was from the company called "Palisade", which has a suite of products. We used "Precision Tree" which creates the tree, and "@Risk" which helps us use random variables and to perform simulations.  </a:t>
            </a:r>
          </a:p>
          <a:p>
            <a:r>
              <a:rPr lang="en-US"/>
              <a:t>This software is an add-on to Excel. </a:t>
            </a:r>
          </a:p>
          <a:p>
            <a:endParaRPr lang="en-US"/>
          </a:p>
          <a:p>
            <a:endParaRPr lang="en-US"/>
          </a:p>
          <a:p>
            <a:r>
              <a:rPr lang="en-US" b="1"/>
              <a:t>Decision Tree 101</a:t>
            </a:r>
            <a:endParaRPr lang="en-US"/>
          </a:p>
          <a:p>
            <a:r>
              <a:rPr lang="en-US"/>
              <a:t>Although decisions in real life are usually the "end point" of many considerations, when you use a Decision Tree, the decision is the FIRST thing you see on the left </a:t>
            </a:r>
          </a:p>
          <a:p>
            <a:r>
              <a:rPr lang="en-US"/>
              <a:t>The Decision, "Should we Evacuate" is followed by 2 alternate paths/branches.... "Yes" and "No".  </a:t>
            </a:r>
          </a:p>
          <a:p>
            <a:r>
              <a:rPr lang="en-US"/>
              <a:t>After this, events that contribute to the decision flow left to right</a:t>
            </a:r>
          </a:p>
          <a:p>
            <a:endParaRPr lang="en-US"/>
          </a:p>
          <a:p>
            <a:r>
              <a:rPr lang="en-US"/>
              <a:t>The idea is to choose the optimal branch, aka,  the optimal decision by using probabilities and costs.  </a:t>
            </a:r>
          </a:p>
          <a:p>
            <a:endParaRPr lang="en-US"/>
          </a:p>
          <a:p>
            <a:r>
              <a:rPr lang="en-US"/>
              <a:t>In this decision, we are trying to minimize costs.  </a:t>
            </a:r>
          </a:p>
          <a:p>
            <a:endParaRPr lang="en-US"/>
          </a:p>
          <a:p>
            <a:r>
              <a:rPr lang="en-US" b="1"/>
              <a:t>Why this software?</a:t>
            </a:r>
            <a:endParaRPr lang="en-US"/>
          </a:p>
          <a:p>
            <a:r>
              <a:rPr lang="en-US"/>
              <a:t>1. We used this in Simulation class (last year).   There is free 2 week trial.  I purchased a student license for a year so I had the software.  </a:t>
            </a:r>
          </a:p>
          <a:p>
            <a:endParaRPr lang="en-US"/>
          </a:p>
          <a:p>
            <a:r>
              <a:rPr lang="en-US" b="1"/>
              <a:t>Why this methodology? (Decision Tree)</a:t>
            </a:r>
            <a:endParaRPr lang="en-US"/>
          </a:p>
          <a:p>
            <a:r>
              <a:rPr lang="en-US"/>
              <a:t>2. Given the nature of our topic: Business Decisions under Uncertainty, it made sense to use a tool &amp; methodology that was "friendly" and "familiar" (Excel).   </a:t>
            </a:r>
          </a:p>
          <a:p>
            <a:r>
              <a:rPr lang="en-US"/>
              <a:t>A decision - tree clearly lays out the dependencies of a decision in a transparent way.  </a:t>
            </a:r>
          </a:p>
          <a:p>
            <a:endParaRPr lang="en-US"/>
          </a:p>
          <a:p>
            <a:r>
              <a:rPr lang="en-US"/>
              <a:t>3. Ease of use -- although we did not use the decision - tree tool in Simulation class, their product is learnable in a short amount of time, and they have good technical support (yes, we tested this out to get some help along the way!)</a:t>
            </a:r>
          </a:p>
          <a:p>
            <a:endParaRPr lang="en-US"/>
          </a:p>
          <a:p>
            <a:endParaRPr lang="en-US"/>
          </a:p>
          <a:p>
            <a:endParaRPr lang="en-US">
              <a:cs typeface="Calibri"/>
            </a:endParaRPr>
          </a:p>
          <a:p>
            <a:endParaRPr lang="en-US"/>
          </a:p>
          <a:p>
            <a:endParaRPr lang="en-US"/>
          </a:p>
          <a:p>
            <a:endParaRPr lang="en-US"/>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32</a:t>
            </a:fld>
            <a:endParaRPr lang="en-US"/>
          </a:p>
        </p:txBody>
      </p:sp>
    </p:spTree>
    <p:extLst>
      <p:ext uri="{BB962C8B-B14F-4D97-AF65-F5344CB8AC3E}">
        <p14:creationId xmlns:p14="http://schemas.microsoft.com/office/powerpoint/2010/main" val="648262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take deep dive into this decision tree.  </a:t>
            </a:r>
          </a:p>
          <a:p>
            <a:r>
              <a:rPr lang="en-US">
                <a:cs typeface="Calibri"/>
              </a:rPr>
              <a:t>The cost is based on one patient so it is easy to scale. </a:t>
            </a:r>
            <a:endParaRPr lang="en-US"/>
          </a:p>
          <a:p>
            <a:endParaRPr lang="en-US">
              <a:cs typeface="Calibri"/>
            </a:endParaRPr>
          </a:p>
          <a:p>
            <a:r>
              <a:rPr lang="en-US">
                <a:cs typeface="Calibri"/>
              </a:rPr>
              <a:t>Over time, the future becomes more clear, but sometimes it's not always viable or cost effective to wait to make that decision.  </a:t>
            </a:r>
            <a:endParaRPr lang="en-US"/>
          </a:p>
          <a:p>
            <a:r>
              <a:rPr lang="en-US">
                <a:cs typeface="Calibri"/>
              </a:rPr>
              <a:t>How would time influence the cost?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33</a:t>
            </a:fld>
            <a:endParaRPr lang="en-US"/>
          </a:p>
        </p:txBody>
      </p:sp>
    </p:spTree>
    <p:extLst>
      <p:ext uri="{BB962C8B-B14F-4D97-AF65-F5344CB8AC3E}">
        <p14:creationId xmlns:p14="http://schemas.microsoft.com/office/powerpoint/2010/main" val="4046578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Let's take a closer look at each major branch</a:t>
            </a:r>
          </a:p>
          <a:p>
            <a:pPr marL="171450" indent="-171450">
              <a:buFont typeface="Arial"/>
              <a:buChar char="•"/>
            </a:pPr>
            <a:endParaRPr lang="en-US"/>
          </a:p>
          <a:p>
            <a:pPr marL="171450" indent="-171450">
              <a:buFont typeface="Arial"/>
              <a:buChar char="•"/>
            </a:pPr>
            <a:r>
              <a:rPr lang="en-US"/>
              <a:t>The expected value of this branch (Evacuate) is $1891.  The Decision Tree marked this as "TRUE" because this is the Optimal Decision.</a:t>
            </a:r>
            <a:endParaRPr lang="en-US">
              <a:cs typeface="Calibri"/>
            </a:endParaRPr>
          </a:p>
          <a:p>
            <a:pPr marL="171450" indent="-171450">
              <a:buFont typeface="Arial"/>
              <a:buChar char="•"/>
            </a:pPr>
            <a:endParaRPr lang="en-US"/>
          </a:p>
          <a:p>
            <a:pPr marL="171450" indent="-171450">
              <a:buFont typeface="Arial"/>
              <a:buChar char="•"/>
            </a:pPr>
            <a:r>
              <a:rPr lang="en-US"/>
              <a:t>In this branch, a Triangle distribution was used for the probability of an Adverse Event during Transport.  </a:t>
            </a:r>
            <a:endParaRPr lang="en-US">
              <a:cs typeface="Calibri"/>
            </a:endParaRPr>
          </a:p>
          <a:p>
            <a:pPr marL="171450" indent="-171450">
              <a:buFont typeface="Arial"/>
              <a:buChar char="•"/>
            </a:pPr>
            <a:endParaRPr lang="en-US"/>
          </a:p>
          <a:p>
            <a:pPr marL="171450" indent="-171450">
              <a:buFont typeface="Arial"/>
              <a:buChar char="•"/>
            </a:pPr>
            <a:r>
              <a:rPr lang="en-US"/>
              <a:t>An Adverse Event could be a pump failure on a medication that a patient takes intravenously, or, the transit time taking longer than expected causing vital signs in patient to deteriorate making them clinically worse when they arrive and needing more urgent care.  </a:t>
            </a:r>
            <a:endParaRPr lang="en-US">
              <a:cs typeface="Calibri"/>
            </a:endParaRPr>
          </a:p>
          <a:p>
            <a:pPr marL="171450" indent="-171450">
              <a:buFont typeface="Arial"/>
              <a:buChar char="•"/>
            </a:pPr>
            <a:endParaRPr lang="en-US"/>
          </a:p>
          <a:p>
            <a:pPr marL="171450" indent="-171450">
              <a:buFont typeface="Arial"/>
              <a:buChar char="•"/>
            </a:pPr>
            <a:r>
              <a:rPr lang="en-US" b="1"/>
              <a:t>We used a Triangle Distribution for this uncertainty.  (It was very difficult to find probabilities for this item, or, even studies that didn't contradict one another.  The Triangle seemed like a good starting point to acknowledge different results without making a major commitment to one or the other.  One publication had references to two different probabilities.  The two values were used as the min and max value,  and the middle (most likely) is the average.  </a:t>
            </a:r>
            <a:endParaRPr lang="en-US"/>
          </a:p>
          <a:p>
            <a:pPr marL="171450" indent="-171450">
              <a:buFont typeface="Arial"/>
              <a:buChar char="•"/>
            </a:pPr>
            <a:endParaRPr lang="en-US"/>
          </a:p>
          <a:p>
            <a:pPr marL="171450" indent="-171450">
              <a:buFont typeface="Arial"/>
              <a:buChar char="•"/>
            </a:pPr>
            <a:r>
              <a:rPr lang="en-US">
                <a:cs typeface="Calibri" panose="020F0502020204030204"/>
              </a:rPr>
              <a:t>It was also very difficult to find data on the cost of an adverse event.  Finally, one research study compared length-of-stay of patients with the same diagnosis, with the </a:t>
            </a:r>
            <a:r>
              <a:rPr lang="en-US" err="1">
                <a:cs typeface="Calibri" panose="020F0502020204030204"/>
              </a:rPr>
              <a:t>onlydifference</a:t>
            </a:r>
            <a:r>
              <a:rPr lang="en-US">
                <a:cs typeface="Calibri" panose="020F0502020204030204"/>
              </a:rPr>
              <a:t> being one group got </a:t>
            </a:r>
            <a:r>
              <a:rPr lang="en-US" err="1">
                <a:cs typeface="Calibri" panose="020F0502020204030204"/>
              </a:rPr>
              <a:t>tranpsorted</a:t>
            </a:r>
            <a:r>
              <a:rPr lang="en-US">
                <a:cs typeface="Calibri" panose="020F0502020204030204"/>
              </a:rPr>
              <a:t> from another hospital.  </a:t>
            </a:r>
          </a:p>
          <a:p>
            <a:pPr marL="171450" indent="-171450">
              <a:buFont typeface="Arial"/>
              <a:buChar char="•"/>
            </a:pPr>
            <a:r>
              <a:rPr lang="en-US"/>
              <a:t>Their findings,  the patient stayed an additional 7 days in ICU, on average, for a transported patient vs non transported.  The time needed was multiplied by an average cost of ICU per day, and modeled with a Normal distribution with approximated </a:t>
            </a:r>
            <a:r>
              <a:rPr lang="en-US" err="1"/>
              <a:t>sd</a:t>
            </a:r>
            <a:r>
              <a:rPr lang="en-US"/>
              <a:t> of $2,000</a:t>
            </a:r>
            <a:endParaRPr lang="en-US">
              <a:cs typeface="Calibri"/>
            </a:endParaRPr>
          </a:p>
          <a:p>
            <a:pPr marL="171450" indent="-171450">
              <a:buFont typeface="Arial"/>
              <a:buChar char="•"/>
            </a:pPr>
            <a:endParaRPr lang="en-US"/>
          </a:p>
          <a:p>
            <a:pPr marL="171450" indent="-171450">
              <a:buFont typeface="Arial"/>
              <a:buChar char="•"/>
            </a:pPr>
            <a:endParaRPr lang="en-US"/>
          </a:p>
          <a:p>
            <a:pPr marL="171450" indent="-171450">
              <a:buFont typeface="Arial"/>
              <a:buChar char="•"/>
            </a:pPr>
            <a:endParaRPr lang="en-US"/>
          </a:p>
          <a:p>
            <a:pPr marL="171450" indent="-171450">
              <a:buFont typeface="Arial"/>
              <a:buChar char="•"/>
            </a:pPr>
            <a:endParaRPr lang="en-US"/>
          </a:p>
          <a:p>
            <a:pPr marL="171450" indent="-171450">
              <a:buFont typeface="Arial"/>
              <a:buChar char="•"/>
            </a:pPr>
            <a:endParaRPr lang="en-US"/>
          </a:p>
          <a:p>
            <a:pPr marL="171450" indent="-171450">
              <a:buFont typeface="Arial"/>
              <a:buChar char="•"/>
            </a:pPr>
            <a:endParaRPr lang="en-US"/>
          </a:p>
          <a:p>
            <a:pPr marL="285750" indent="-285750">
              <a:lnSpc>
                <a:spcPct val="90000"/>
              </a:lnSpc>
              <a:spcBef>
                <a:spcPts val="1000"/>
              </a:spcBef>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35</a:t>
            </a:fld>
            <a:endParaRPr lang="en-US"/>
          </a:p>
        </p:txBody>
      </p:sp>
    </p:spTree>
    <p:extLst>
      <p:ext uri="{BB962C8B-B14F-4D97-AF65-F5344CB8AC3E}">
        <p14:creationId xmlns:p14="http://schemas.microsoft.com/office/powerpoint/2010/main" val="3205935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b="1">
                <a:cs typeface="Calibri"/>
              </a:rPr>
              <a:t>Power Outage Probability:  Not random, but, based on raw, real data</a:t>
            </a:r>
            <a:endParaRPr lang="en-US">
              <a:cs typeface="Calibri"/>
            </a:endParaRPr>
          </a:p>
          <a:p>
            <a:r>
              <a:rPr lang="en-US">
                <a:cs typeface="Calibri"/>
              </a:rPr>
              <a:t>1. Used Power Outage Raw data which had all of the hurricanes that had a Power outage from 2000 to 2016.   Denominator was count of all the hurricanes in that timeframe to get the percentages.  </a:t>
            </a:r>
          </a:p>
          <a:p>
            <a:endParaRPr lang="en-US">
              <a:cs typeface="Calibri"/>
            </a:endParaRPr>
          </a:p>
          <a:p>
            <a:r>
              <a:rPr lang="en-US" b="1">
                <a:cs typeface="Calibri"/>
              </a:rPr>
              <a:t>Probability of a Direct Hit: Not a random variable, but, based on raw, real data.</a:t>
            </a:r>
          </a:p>
          <a:p>
            <a:r>
              <a:rPr lang="en-US">
                <a:cs typeface="Calibri"/>
              </a:rPr>
              <a:t>1. The probability of a direct hit probability was calculated by fitting the tracking error to </a:t>
            </a:r>
            <a:r>
              <a:rPr lang="en-US" err="1">
                <a:cs typeface="Calibri"/>
              </a:rPr>
              <a:t>LogNormal</a:t>
            </a:r>
            <a:r>
              <a:rPr lang="en-US">
                <a:cs typeface="Calibri"/>
              </a:rPr>
              <a:t>, and getting the CDF, and then getting the probability &lt;= 30 miles.  </a:t>
            </a:r>
            <a:endParaRPr lang="en-US" b="1">
              <a:cs typeface="Calibri"/>
            </a:endParaRPr>
          </a:p>
          <a:p>
            <a:endParaRPr lang="en-US">
              <a:cs typeface="Calibri"/>
            </a:endParaRPr>
          </a:p>
          <a:p>
            <a:endParaRPr lang="en-US">
              <a:cs typeface="Calibri"/>
            </a:endParaRPr>
          </a:p>
          <a:p>
            <a:r>
              <a:rPr lang="en-US">
                <a:cs typeface="Calibri"/>
              </a:rPr>
              <a:t>Here you can see the Expected Value of the Optimal vs Non Optimal </a:t>
            </a:r>
            <a:r>
              <a:rPr lang="en-US" err="1">
                <a:cs typeface="Calibri"/>
              </a:rPr>
              <a:t>brach</a:t>
            </a:r>
            <a:r>
              <a:rPr lang="en-US">
                <a:cs typeface="Calibri"/>
              </a:rPr>
              <a:t>.  </a:t>
            </a:r>
          </a:p>
        </p:txBody>
      </p:sp>
      <p:sp>
        <p:nvSpPr>
          <p:cNvPr id="4" name="Slide Number Placeholder 3"/>
          <p:cNvSpPr>
            <a:spLocks noGrp="1"/>
          </p:cNvSpPr>
          <p:nvPr>
            <p:ph type="sldNum" sz="quarter" idx="5"/>
          </p:nvPr>
        </p:nvSpPr>
        <p:spPr/>
        <p:txBody>
          <a:bodyPr/>
          <a:lstStyle/>
          <a:p>
            <a:fld id="{00A199AB-F625-44F2-927C-9C5042F70390}" type="slidenum">
              <a:rPr lang="en-US"/>
              <a:t>37</a:t>
            </a:fld>
            <a:endParaRPr lang="en-US"/>
          </a:p>
        </p:txBody>
      </p:sp>
    </p:spTree>
    <p:extLst>
      <p:ext uri="{BB962C8B-B14F-4D97-AF65-F5344CB8AC3E}">
        <p14:creationId xmlns:p14="http://schemas.microsoft.com/office/powerpoint/2010/main" val="3238152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Although the  chronology of events occur from left to right, the calculated expected value at each node begins at the far right of the tree and moves left.  </a:t>
            </a:r>
            <a:endParaRPr lang="en-US"/>
          </a:p>
          <a:p>
            <a:endParaRPr lang="en-US">
              <a:cs typeface="Calibri"/>
            </a:endParaRPr>
          </a:p>
          <a:p>
            <a:r>
              <a:rPr lang="en-US" b="1">
                <a:cs typeface="Calibri"/>
              </a:rPr>
              <a:t>Here we are zooming on the right-most part of the Tree</a:t>
            </a:r>
          </a:p>
          <a:p>
            <a:endParaRPr lang="en-US">
              <a:cs typeface="Calibri"/>
            </a:endParaRPr>
          </a:p>
          <a:p>
            <a:endParaRPr lang="en-US">
              <a:cs typeface="Calibri"/>
            </a:endParaRPr>
          </a:p>
          <a:p>
            <a:r>
              <a:rPr lang="en-US" b="1">
                <a:cs typeface="Calibri"/>
              </a:rPr>
              <a:t>Random Variables</a:t>
            </a:r>
          </a:p>
          <a:p>
            <a:r>
              <a:rPr lang="en-US">
                <a:cs typeface="Calibri"/>
              </a:rPr>
              <a:t>1)  Cost of Adverse Event (if stay): Normal Distribution using Expected Value to be 10x (&lt;3 days Power Outage),  20x (&gt;=3 days) the Expected value of Adverse Event in </a:t>
            </a:r>
            <a:r>
              <a:rPr lang="en-US" i="1">
                <a:cs typeface="Calibri"/>
              </a:rPr>
              <a:t>Transport</a:t>
            </a:r>
            <a:r>
              <a:rPr lang="en-US">
                <a:cs typeface="Calibri"/>
              </a:rPr>
              <a:t>.  </a:t>
            </a:r>
          </a:p>
          <a:p>
            <a:r>
              <a:rPr lang="en-US">
                <a:cs typeface="Calibri"/>
              </a:rPr>
              <a:t>Rationale:  This was basically a scaling factor considering how much worse the cost of an adverse event would be if there was a power outage vs an Adverse Event in Transport.  </a:t>
            </a:r>
          </a:p>
          <a:p>
            <a:endParaRPr lang="en-US">
              <a:cs typeface="Calibri"/>
            </a:endParaRPr>
          </a:p>
          <a:p>
            <a:r>
              <a:rPr lang="en-US">
                <a:cs typeface="Calibri"/>
              </a:rPr>
              <a:t>2) The number of minutes of Power Outage was fitted to an Exponential Distribution, and converted to an Indicator Variable for &lt; 3 days or &gt; = 3 days.  </a:t>
            </a:r>
            <a:endParaRPr lang="en-US"/>
          </a:p>
          <a:p>
            <a:endParaRPr lang="en-US">
              <a:cs typeface="Calibri"/>
            </a:endParaRPr>
          </a:p>
          <a:p>
            <a:endParaRPr lang="en-US">
              <a:cs typeface="Calibri"/>
            </a:endParaRPr>
          </a:p>
          <a:p>
            <a:r>
              <a:rPr lang="en-US" b="1" err="1">
                <a:cs typeface="Calibri"/>
              </a:rPr>
              <a:t>Aproximated</a:t>
            </a:r>
            <a:r>
              <a:rPr lang="en-US" b="1">
                <a:cs typeface="Calibri"/>
              </a:rPr>
              <a:t>:  </a:t>
            </a:r>
          </a:p>
          <a:p>
            <a:r>
              <a:rPr lang="en-US">
                <a:cs typeface="Calibri"/>
              </a:rPr>
              <a:t>1) Probability of an Adverse Event (if stay)</a:t>
            </a:r>
          </a:p>
        </p:txBody>
      </p:sp>
      <p:sp>
        <p:nvSpPr>
          <p:cNvPr id="4" name="Slide Number Placeholder 3"/>
          <p:cNvSpPr>
            <a:spLocks noGrp="1"/>
          </p:cNvSpPr>
          <p:nvPr>
            <p:ph type="sldNum" sz="quarter" idx="5"/>
          </p:nvPr>
        </p:nvSpPr>
        <p:spPr/>
        <p:txBody>
          <a:bodyPr/>
          <a:lstStyle/>
          <a:p>
            <a:fld id="{00A199AB-F625-44F2-927C-9C5042F70390}" type="slidenum">
              <a:rPr lang="en-US"/>
              <a:t>39</a:t>
            </a:fld>
            <a:endParaRPr lang="en-US"/>
          </a:p>
        </p:txBody>
      </p:sp>
    </p:spTree>
    <p:extLst>
      <p:ext uri="{BB962C8B-B14F-4D97-AF65-F5344CB8AC3E}">
        <p14:creationId xmlns:p14="http://schemas.microsoft.com/office/powerpoint/2010/main" val="4263033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the simulation we can see that the mean, 1890 is almost exactly the Expected Value on the Tree before we started the simulation.  Before we start the simulation, the tree gets the expected value from all of the random variables in order to determine the optimal branch.  </a:t>
            </a:r>
          </a:p>
          <a:p>
            <a:endParaRPr lang="en-US">
              <a:cs typeface="Calibri"/>
            </a:endParaRPr>
          </a:p>
          <a:p>
            <a:r>
              <a:rPr lang="en-US">
                <a:cs typeface="Calibri"/>
              </a:rPr>
              <a:t>Note, look at the right-most column of data.  This is for the lower branch, "Don’t Evacuate" is completely ignored – aka – did not contribute the overall expected value in the simulation,  because that branch was not optimal.  </a:t>
            </a:r>
            <a:endParaRPr lang="en-US"/>
          </a:p>
        </p:txBody>
      </p:sp>
      <p:sp>
        <p:nvSpPr>
          <p:cNvPr id="4" name="Slide Number Placeholder 3"/>
          <p:cNvSpPr>
            <a:spLocks noGrp="1"/>
          </p:cNvSpPr>
          <p:nvPr>
            <p:ph type="sldNum" sz="quarter" idx="5"/>
          </p:nvPr>
        </p:nvSpPr>
        <p:spPr/>
        <p:txBody>
          <a:bodyPr/>
          <a:lstStyle/>
          <a:p>
            <a:fld id="{00A199AB-F625-44F2-927C-9C5042F70390}" type="slidenum">
              <a:rPr lang="en-US"/>
              <a:t>40</a:t>
            </a:fld>
            <a:endParaRPr lang="en-US"/>
          </a:p>
        </p:txBody>
      </p:sp>
    </p:spTree>
    <p:extLst>
      <p:ext uri="{BB962C8B-B14F-4D97-AF65-F5344CB8AC3E}">
        <p14:creationId xmlns:p14="http://schemas.microsoft.com/office/powerpoint/2010/main" val="524066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this scenario, the Mean is reduced a little bit  (1887 vs 1890).  Why?  </a:t>
            </a:r>
            <a:endParaRPr lang="en-US"/>
          </a:p>
          <a:p>
            <a:endParaRPr lang="en-US">
              <a:cs typeface="Calibri"/>
            </a:endParaRPr>
          </a:p>
          <a:p>
            <a:r>
              <a:rPr lang="en-US"/>
              <a:t>There are 5 different ways you can configure the DT to calculate.   In this scenario, we configured it to use the non optimal branch if it produced a lower value in that iteration vs the optimal.  It doesn't happen often, but it does happen due to the random variables. </a:t>
            </a:r>
            <a:endParaRPr lang="en-US">
              <a:cs typeface="Calibri"/>
            </a:endParaRPr>
          </a:p>
          <a:p>
            <a:endParaRPr lang="en-US">
              <a:cs typeface="Calibri"/>
            </a:endParaRPr>
          </a:p>
          <a:p>
            <a:r>
              <a:rPr lang="en-US">
                <a:cs typeface="Calibri"/>
              </a:rPr>
              <a:t>On the right for Iteration #18, the software chose the lower branch for that iteration thereby contributing to the lower mean.   </a:t>
            </a:r>
            <a:endParaRPr lang="en-US"/>
          </a:p>
          <a:p>
            <a:endParaRPr lang="en-US">
              <a:cs typeface="Calibri"/>
            </a:endParaRPr>
          </a:p>
          <a:p>
            <a:r>
              <a:rPr lang="en-US">
                <a:cs typeface="Calibri"/>
              </a:rPr>
              <a:t>In this scenario, we get a glimpse of the value of perfect information.  How might this be useful?</a:t>
            </a:r>
          </a:p>
          <a:p>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41</a:t>
            </a:fld>
            <a:endParaRPr lang="en-US"/>
          </a:p>
        </p:txBody>
      </p:sp>
    </p:spTree>
    <p:extLst>
      <p:ext uri="{BB962C8B-B14F-4D97-AF65-F5344CB8AC3E}">
        <p14:creationId xmlns:p14="http://schemas.microsoft.com/office/powerpoint/2010/main" val="597870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b="1">
                <a:cs typeface="Calibri"/>
              </a:rPr>
              <a:t>Per the NHC data, the probability of a direct hit at 48 hour forecast increases to 28%.  </a:t>
            </a:r>
            <a:endParaRPr lang="en-US">
              <a:cs typeface="Calibri"/>
            </a:endParaRPr>
          </a:p>
          <a:p>
            <a:endParaRPr lang="en-US" b="1">
              <a:cs typeface="Calibri"/>
            </a:endParaRPr>
          </a:p>
          <a:p>
            <a:r>
              <a:rPr lang="en-US">
                <a:cs typeface="Calibri"/>
              </a:rPr>
              <a:t>Due to supply shortages of transportation and demand increasing we assumed a 20% increase in transportation costs.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42</a:t>
            </a:fld>
            <a:endParaRPr lang="en-US"/>
          </a:p>
        </p:txBody>
      </p:sp>
    </p:spTree>
    <p:extLst>
      <p:ext uri="{BB962C8B-B14F-4D97-AF65-F5344CB8AC3E}">
        <p14:creationId xmlns:p14="http://schemas.microsoft.com/office/powerpoint/2010/main" val="1461128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Over time, the cost of evacuating increases due to supply/demand of transportation.   (20% increase from 72 </a:t>
            </a:r>
            <a:r>
              <a:rPr lang="en-US" err="1">
                <a:cs typeface="Calibri"/>
              </a:rPr>
              <a:t>hrs</a:t>
            </a:r>
            <a:r>
              <a:rPr lang="en-US">
                <a:cs typeface="Calibri"/>
              </a:rPr>
              <a:t> to 48 , another 20% from 48 to 24, another 20% from 24 to 12 </a:t>
            </a:r>
            <a:r>
              <a:rPr lang="en-US" err="1">
                <a:cs typeface="Calibri"/>
              </a:rPr>
              <a:t>hrs</a:t>
            </a:r>
            <a:r>
              <a:rPr lang="en-US">
                <a:cs typeface="Calibri"/>
              </a:rPr>
              <a:t>)</a:t>
            </a:r>
          </a:p>
          <a:p>
            <a:endParaRPr lang="en-US">
              <a:cs typeface="Calibri"/>
            </a:endParaRPr>
          </a:p>
          <a:p>
            <a:r>
              <a:rPr lang="en-US">
                <a:cs typeface="Calibri"/>
              </a:rPr>
              <a:t>The cost of remaining increases due to the increasing probability of a direct hit increasing (per NHC data)</a:t>
            </a:r>
          </a:p>
          <a:p>
            <a:endParaRPr lang="en-US">
              <a:cs typeface="Calibri"/>
            </a:endParaRPr>
          </a:p>
          <a:p>
            <a:r>
              <a:rPr lang="en-US">
                <a:cs typeface="Calibri"/>
              </a:rPr>
              <a:t>This does not account for the opportunity cost... at what point is it too late to evacuate?  when </a:t>
            </a:r>
            <a:r>
              <a:rPr lang="en-US" b="1">
                <a:cs typeface="Calibri"/>
              </a:rPr>
              <a:t>no amount of money can purchase transportation?</a:t>
            </a:r>
          </a:p>
          <a:p>
            <a:endParaRPr lang="en-US" b="1">
              <a:cs typeface="Calibri"/>
            </a:endParaRPr>
          </a:p>
          <a:p>
            <a:r>
              <a:rPr lang="en-US" b="1">
                <a:cs typeface="Calibri"/>
              </a:rPr>
              <a:t>AT THIS POINT, IT LOOKS LIKE WE SHOULD EVACUATE BASED ON THE 72 HR FORECAST.  (GO TO NEXT SLIDE)</a:t>
            </a:r>
          </a:p>
          <a:p>
            <a:endParaRPr lang="en-US" b="1">
              <a:cs typeface="Calibri"/>
            </a:endParaRPr>
          </a:p>
          <a:p>
            <a:endParaRPr lang="en-US" b="1">
              <a:cs typeface="Calibri"/>
            </a:endParaRPr>
          </a:p>
          <a:p>
            <a:endParaRPr lang="en-US"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43</a:t>
            </a:fld>
            <a:endParaRPr lang="en-US"/>
          </a:p>
        </p:txBody>
      </p:sp>
    </p:spTree>
    <p:extLst>
      <p:ext uri="{BB962C8B-B14F-4D97-AF65-F5344CB8AC3E}">
        <p14:creationId xmlns:p14="http://schemas.microsoft.com/office/powerpoint/2010/main" val="813825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Residual uncertainty is irrelevant to making strategic decisions </a:t>
            </a:r>
          </a:p>
          <a:p>
            <a:pPr marL="285750" indent="-285750">
              <a:lnSpc>
                <a:spcPct val="90000"/>
              </a:lnSpc>
              <a:spcBef>
                <a:spcPts val="1000"/>
              </a:spcBef>
              <a:buFont typeface="Arial"/>
              <a:buChar char="•"/>
            </a:pPr>
            <a:r>
              <a:rPr lang="en-US"/>
              <a:t>Decision makers can develop one forecast that will be sufficient for their strategy </a:t>
            </a:r>
          </a:p>
          <a:p>
            <a:pPr marL="285750" indent="-285750">
              <a:lnSpc>
                <a:spcPct val="90000"/>
              </a:lnSpc>
              <a:spcBef>
                <a:spcPts val="1000"/>
              </a:spcBef>
              <a:buFont typeface="Arial"/>
              <a:buChar char="•"/>
            </a:pPr>
            <a:r>
              <a:rPr lang="en-US"/>
              <a:t>Decision makers can use market research, analysis of competitors' cost and capacity, value chain analysis, </a:t>
            </a:r>
            <a:r>
              <a:rPr lang="en-US">
                <a:hlinkClick r:id="rId3"/>
              </a:rPr>
              <a:t>Michael Porter's five-forces framework</a:t>
            </a:r>
            <a:r>
              <a:rPr lang="en-US"/>
              <a:t> etc</a:t>
            </a:r>
          </a:p>
          <a:p>
            <a:pPr marL="285750" indent="-285750">
              <a:lnSpc>
                <a:spcPct val="90000"/>
              </a:lnSpc>
              <a:spcBef>
                <a:spcPts val="1000"/>
              </a:spcBef>
              <a:buFont typeface="Arial"/>
              <a:buChar char="•"/>
            </a:pPr>
            <a:r>
              <a:rPr lang="en-US" b="1"/>
              <a:t>Strategy: </a:t>
            </a:r>
            <a:r>
              <a:rPr lang="en-US"/>
              <a:t>Analysis to predict an industries future landscape, decisions about where and how to compete</a:t>
            </a:r>
          </a:p>
          <a:p>
            <a:pPr marL="285750" indent="-285750">
              <a:lnSpc>
                <a:spcPct val="90000"/>
              </a:lnSpc>
              <a:spcBef>
                <a:spcPts val="1000"/>
              </a:spcBef>
              <a:buFont typeface="Arial"/>
              <a:buChar char="•"/>
            </a:pPr>
            <a:r>
              <a:rPr lang="en-US"/>
              <a:t>Series of "no-regret moves" ie no downside if analysis is sound </a:t>
            </a:r>
          </a:p>
          <a:p>
            <a:pPr marL="285750" indent="-285750">
              <a:lnSpc>
                <a:spcPct val="90000"/>
              </a:lnSpc>
              <a:spcBef>
                <a:spcPts val="1000"/>
              </a:spcBef>
              <a:buFont typeface="Arial"/>
              <a:buChar char="•"/>
            </a:pPr>
            <a:r>
              <a:rPr lang="en-US">
                <a:hlinkClick r:id="rId4"/>
              </a:rPr>
              <a:t>https://www.mckinsey.com/business-functions/strategy-and-corporate-finance/our-insights/strategy-under-uncertainty</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7</a:t>
            </a:fld>
            <a:endParaRPr lang="en-US"/>
          </a:p>
        </p:txBody>
      </p:sp>
    </p:spTree>
    <p:extLst>
      <p:ext uri="{BB962C8B-B14F-4D97-AF65-F5344CB8AC3E}">
        <p14:creationId xmlns:p14="http://schemas.microsoft.com/office/powerpoint/2010/main" val="2714288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If we tell the C- Suite that we need to evacuate, </a:t>
            </a:r>
            <a:endParaRPr lang="en-US"/>
          </a:p>
          <a:p>
            <a:r>
              <a:rPr lang="en-US">
                <a:cs typeface="Calibri"/>
              </a:rPr>
              <a:t>--based on a 72 hour forecast, </a:t>
            </a:r>
          </a:p>
          <a:p>
            <a:r>
              <a:rPr lang="en-US">
                <a:cs typeface="Calibri"/>
              </a:rPr>
              <a:t>--where we know there is only a 10% probability of getting a direct hit... </a:t>
            </a:r>
          </a:p>
          <a:p>
            <a:r>
              <a:rPr lang="en-US">
                <a:cs typeface="Calibri"/>
              </a:rPr>
              <a:t>--it may not go well!</a:t>
            </a:r>
          </a:p>
          <a:p>
            <a:endParaRPr lang="en-US">
              <a:cs typeface="Calibri"/>
            </a:endParaRPr>
          </a:p>
          <a:p>
            <a:endParaRPr lang="en-US">
              <a:cs typeface="Calibri"/>
            </a:endParaRPr>
          </a:p>
          <a:p>
            <a:r>
              <a:rPr lang="en-US">
                <a:cs typeface="Calibri"/>
              </a:rPr>
              <a:t>So, here we have done a sensitivity analysis on the cost of an adverse event if we decide to stay.  </a:t>
            </a:r>
          </a:p>
          <a:p>
            <a:r>
              <a:rPr lang="en-US">
                <a:cs typeface="Calibri"/>
              </a:rPr>
              <a:t>Perhaps our original estimate was too high.  </a:t>
            </a:r>
          </a:p>
          <a:p>
            <a:r>
              <a:rPr lang="en-US">
                <a:cs typeface="Calibri"/>
              </a:rPr>
              <a:t>Here, we have varied the estimate and we can see with the red line that staying is the better decision up until a certain point.  !</a:t>
            </a:r>
          </a:p>
          <a:p>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44</a:t>
            </a:fld>
            <a:endParaRPr lang="en-US"/>
          </a:p>
        </p:txBody>
      </p:sp>
    </p:spTree>
    <p:extLst>
      <p:ext uri="{BB962C8B-B14F-4D97-AF65-F5344CB8AC3E}">
        <p14:creationId xmlns:p14="http://schemas.microsoft.com/office/powerpoint/2010/main" val="3180838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You must have reliable information that your decision makers have confidence in.   </a:t>
            </a:r>
          </a:p>
          <a:p>
            <a:pPr marL="171450" indent="-171450">
              <a:buFont typeface="Arial"/>
              <a:buChar char="•"/>
            </a:pPr>
            <a:r>
              <a:rPr lang="en-US"/>
              <a:t>That said, it is easy to change numbers in real time with a DT, and do sensitivity analysis to provide a range of scenarios to give decision makers more options to consider. </a:t>
            </a:r>
          </a:p>
          <a:p>
            <a:pPr marL="171450" indent="-171450">
              <a:buFont typeface="Arial"/>
              <a:buChar char="•"/>
            </a:pPr>
            <a:endParaRPr lang="en-US"/>
          </a:p>
          <a:p>
            <a:pPr marL="171450" indent="-171450">
              <a:buFont typeface="Arial"/>
              <a:buChar char="•"/>
            </a:pPr>
            <a:r>
              <a:rPr lang="en-US"/>
              <a:t>But .. How do you quantify public opinion if you make the wrong decision?  There are subjective considerations that are hard to pin down to a cost and represent in a D-Tree.  </a:t>
            </a:r>
          </a:p>
        </p:txBody>
      </p:sp>
      <p:sp>
        <p:nvSpPr>
          <p:cNvPr id="4" name="Slide Number Placeholder 3"/>
          <p:cNvSpPr>
            <a:spLocks noGrp="1"/>
          </p:cNvSpPr>
          <p:nvPr>
            <p:ph type="sldNum" sz="quarter" idx="5"/>
          </p:nvPr>
        </p:nvSpPr>
        <p:spPr/>
        <p:txBody>
          <a:bodyPr/>
          <a:lstStyle/>
          <a:p>
            <a:fld id="{00A199AB-F625-44F2-927C-9C5042F70390}" type="slidenum">
              <a:rPr lang="en-US"/>
              <a:t>46</a:t>
            </a:fld>
            <a:endParaRPr lang="en-US"/>
          </a:p>
        </p:txBody>
      </p:sp>
    </p:spTree>
    <p:extLst>
      <p:ext uri="{BB962C8B-B14F-4D97-AF65-F5344CB8AC3E}">
        <p14:creationId xmlns:p14="http://schemas.microsoft.com/office/powerpoint/2010/main" val="1468183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Storm surge refers to the abnormal rise of water generated by a storm which will be greater than that predicted by the </a:t>
            </a:r>
            <a:r>
              <a:rPr lang="en-US" err="1"/>
              <a:t>astronimical</a:t>
            </a:r>
            <a:r>
              <a:rPr lang="en-US"/>
              <a:t> tides. </a:t>
            </a:r>
          </a:p>
          <a:p>
            <a:r>
              <a:rPr lang="en-US"/>
              <a:t>- Storm Tide is the rise in water associated with a combination of the storm and astronomical tides </a:t>
            </a:r>
            <a:endParaRPr lang="en-US">
              <a:cs typeface="Calibri"/>
            </a:endParaRPr>
          </a:p>
          <a:p>
            <a:r>
              <a:rPr lang="en-US">
                <a:hlinkClick r:id="rId3"/>
              </a:rPr>
              <a:t>https://www.nhc.noaa.gov/surge/</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47</a:t>
            </a:fld>
            <a:endParaRPr lang="en-US"/>
          </a:p>
        </p:txBody>
      </p:sp>
    </p:spTree>
    <p:extLst>
      <p:ext uri="{BB962C8B-B14F-4D97-AF65-F5344CB8AC3E}">
        <p14:creationId xmlns:p14="http://schemas.microsoft.com/office/powerpoint/2010/main" val="3828828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hlinkClick r:id="rId3"/>
              </a:rPr>
              <a:t>https://www.nhc.noaa.gov/surge/faq.php#2</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48</a:t>
            </a:fld>
            <a:endParaRPr lang="en-US"/>
          </a:p>
        </p:txBody>
      </p:sp>
    </p:spTree>
    <p:extLst>
      <p:ext uri="{BB962C8B-B14F-4D97-AF65-F5344CB8AC3E}">
        <p14:creationId xmlns:p14="http://schemas.microsoft.com/office/powerpoint/2010/main" val="703635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https://www.nhc.noaa.gov/surge/</a:t>
            </a:r>
            <a:r>
              <a:rPr lang="en-US"/>
              <a:t> </a:t>
            </a:r>
          </a:p>
        </p:txBody>
      </p:sp>
      <p:sp>
        <p:nvSpPr>
          <p:cNvPr id="4" name="Slide Number Placeholder 3"/>
          <p:cNvSpPr>
            <a:spLocks noGrp="1"/>
          </p:cNvSpPr>
          <p:nvPr>
            <p:ph type="sldNum" sz="quarter" idx="5"/>
          </p:nvPr>
        </p:nvSpPr>
        <p:spPr/>
        <p:txBody>
          <a:bodyPr/>
          <a:lstStyle/>
          <a:p>
            <a:fld id="{00A199AB-F625-44F2-927C-9C5042F70390}" type="slidenum">
              <a:rPr lang="en-US"/>
              <a:t>49</a:t>
            </a:fld>
            <a:endParaRPr lang="en-US"/>
          </a:p>
        </p:txBody>
      </p:sp>
    </p:spTree>
    <p:extLst>
      <p:ext uri="{BB962C8B-B14F-4D97-AF65-F5344CB8AC3E}">
        <p14:creationId xmlns:p14="http://schemas.microsoft.com/office/powerpoint/2010/main" val="4131497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Barrier Island might result in less inundation</a:t>
            </a:r>
          </a:p>
          <a:p>
            <a:r>
              <a:rPr lang="en-US">
                <a:cs typeface="Calibri"/>
              </a:rPr>
              <a:t>Sounds / Bays could result in more </a:t>
            </a:r>
          </a:p>
          <a:p>
            <a:r>
              <a:rPr lang="en-US">
                <a:cs typeface="Calibri"/>
              </a:rPr>
              <a:t>Rivers will result in more inland flooding but is dependent on coastal features </a:t>
            </a:r>
          </a:p>
          <a:p>
            <a:r>
              <a:rPr lang="en-US">
                <a:cs typeface="Calibri"/>
              </a:rPr>
              <a:t>A concave coast will result in more storm surge</a:t>
            </a:r>
          </a:p>
          <a:p>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50</a:t>
            </a:fld>
            <a:endParaRPr lang="en-US"/>
          </a:p>
        </p:txBody>
      </p:sp>
    </p:spTree>
    <p:extLst>
      <p:ext uri="{BB962C8B-B14F-4D97-AF65-F5344CB8AC3E}">
        <p14:creationId xmlns:p14="http://schemas.microsoft.com/office/powerpoint/2010/main" val="3756105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https://www.nhc.noaa.gov/surge/faq.php#2</a:t>
            </a:r>
            <a:endParaRPr lang="en-US"/>
          </a:p>
          <a:p>
            <a:r>
              <a:rPr lang="en-US">
                <a:hlinkClick r:id="rId4"/>
              </a:rPr>
              <a:t>https://slosh.nws.noaa.gov/sloshPub/</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51</a:t>
            </a:fld>
            <a:endParaRPr lang="en-US"/>
          </a:p>
        </p:txBody>
      </p:sp>
    </p:spTree>
    <p:extLst>
      <p:ext uri="{BB962C8B-B14F-4D97-AF65-F5344CB8AC3E}">
        <p14:creationId xmlns:p14="http://schemas.microsoft.com/office/powerpoint/2010/main" val="2121444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 sample output for hurricane Ike using the SLOSH model. </a:t>
            </a:r>
          </a:p>
        </p:txBody>
      </p:sp>
      <p:sp>
        <p:nvSpPr>
          <p:cNvPr id="4" name="Slide Number Placeholder 3"/>
          <p:cNvSpPr>
            <a:spLocks noGrp="1"/>
          </p:cNvSpPr>
          <p:nvPr>
            <p:ph type="sldNum" sz="quarter" idx="5"/>
          </p:nvPr>
        </p:nvSpPr>
        <p:spPr/>
        <p:txBody>
          <a:bodyPr/>
          <a:lstStyle/>
          <a:p>
            <a:fld id="{00A199AB-F625-44F2-927C-9C5042F70390}" type="slidenum">
              <a:rPr lang="en-US"/>
              <a:t>52</a:t>
            </a:fld>
            <a:endParaRPr lang="en-US"/>
          </a:p>
        </p:txBody>
      </p:sp>
    </p:spTree>
    <p:extLst>
      <p:ext uri="{BB962C8B-B14F-4D97-AF65-F5344CB8AC3E}">
        <p14:creationId xmlns:p14="http://schemas.microsoft.com/office/powerpoint/2010/main" val="1995262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-Confidence intervals for which areas might be inundated derived from geographical and historical data. </a:t>
            </a:r>
          </a:p>
          <a:p>
            <a:r>
              <a:rPr lang="en-US">
                <a:cs typeface="Calibri"/>
              </a:rPr>
              <a:t>- Blue dot represents an area that will be inundated with a high degree of certainty &gt;= 0.8</a:t>
            </a:r>
          </a:p>
          <a:p>
            <a:r>
              <a:rPr lang="en-US">
                <a:cs typeface="Calibri"/>
              </a:rPr>
              <a:t>-Orange Represents uncertainty &lt; 0.8 </a:t>
            </a:r>
          </a:p>
          <a:p>
            <a:r>
              <a:rPr lang="en-US">
                <a:cs typeface="Calibri"/>
              </a:rPr>
              <a:t>Uncolored represents high degree of certainty that that area will not be inundated. </a:t>
            </a:r>
          </a:p>
          <a:p>
            <a:r>
              <a:rPr lang="en-US">
                <a:hlinkClick r:id="rId3"/>
              </a:rPr>
              <a:t>https://coast.noaa.gov/slr/#/layer/cof/2/-10536486.547926376/3775255.185074186/6/satellite/none/0.8/2050/interHigh/midAccretion</a:t>
            </a:r>
            <a:r>
              <a:rPr lang="en-US"/>
              <a:t> </a:t>
            </a:r>
          </a:p>
        </p:txBody>
      </p:sp>
      <p:sp>
        <p:nvSpPr>
          <p:cNvPr id="4" name="Slide Number Placeholder 3"/>
          <p:cNvSpPr>
            <a:spLocks noGrp="1"/>
          </p:cNvSpPr>
          <p:nvPr>
            <p:ph type="sldNum" sz="quarter" idx="5"/>
          </p:nvPr>
        </p:nvSpPr>
        <p:spPr/>
        <p:txBody>
          <a:bodyPr/>
          <a:lstStyle/>
          <a:p>
            <a:fld id="{00A199AB-F625-44F2-927C-9C5042F70390}" type="slidenum">
              <a:rPr lang="en-US"/>
              <a:t>53</a:t>
            </a:fld>
            <a:endParaRPr lang="en-US"/>
          </a:p>
        </p:txBody>
      </p:sp>
    </p:spTree>
    <p:extLst>
      <p:ext uri="{BB962C8B-B14F-4D97-AF65-F5344CB8AC3E}">
        <p14:creationId xmlns:p14="http://schemas.microsoft.com/office/powerpoint/2010/main" val="2410706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https://www.nhc.noaa.gov/surge/</a:t>
            </a:r>
            <a:endParaRPr lang="en-US">
              <a:cs typeface="Calibri" panose="020F0502020204030204"/>
            </a:endParaRPr>
          </a:p>
          <a:p>
            <a:pPr marL="171450" indent="-171450">
              <a:buFont typeface="Arial"/>
              <a:buChar char="•"/>
            </a:pPr>
            <a:endParaRPr lang="en-US"/>
          </a:p>
          <a:p>
            <a:pPr marL="171450" indent="-171450">
              <a:lnSpc>
                <a:spcPct val="90000"/>
              </a:lnSpc>
              <a:spcBef>
                <a:spcPts val="1000"/>
              </a:spcBef>
              <a:buFont typeface="Arial,Sans-Serif"/>
              <a:buChar char="•"/>
            </a:pPr>
            <a:r>
              <a:rPr lang="en-US"/>
              <a:t>From 1990-2008, population density increased by 32% in Gulf coastal counties, 17% in Atlantic coastal counties, and 16% in Hawaii (U.S. Census Bureau 2010)</a:t>
            </a:r>
          </a:p>
          <a:p>
            <a:pPr marL="171450" indent="-171450">
              <a:lnSpc>
                <a:spcPct val="90000"/>
              </a:lnSpc>
              <a:spcBef>
                <a:spcPts val="1000"/>
              </a:spcBef>
              <a:buFont typeface="Arial,Sans-Serif"/>
              <a:buChar char="•"/>
            </a:pPr>
            <a:r>
              <a:rPr lang="en-US"/>
              <a:t>Much of the United States' densely populated Atlantic and Gulf Coast coastlines lie less than 10 feet above mean sea level</a:t>
            </a:r>
          </a:p>
          <a:p>
            <a:pPr marL="171450" indent="-171450">
              <a:lnSpc>
                <a:spcPct val="90000"/>
              </a:lnSpc>
              <a:spcBef>
                <a:spcPts val="1000"/>
              </a:spcBef>
              <a:buFont typeface="Arial,Sans-Serif"/>
              <a:buChar char="•"/>
            </a:pPr>
            <a:r>
              <a:rPr lang="en-US"/>
              <a:t>Over half of the Nation's economic productivity is located within coastal zones</a:t>
            </a:r>
          </a:p>
          <a:p>
            <a:pPr marL="171450" indent="-171450">
              <a:lnSpc>
                <a:spcPct val="90000"/>
              </a:lnSpc>
              <a:spcBef>
                <a:spcPts val="1000"/>
              </a:spcBef>
              <a:buFont typeface="Arial,Sans-Serif"/>
              <a:buChar char="•"/>
            </a:pPr>
            <a:r>
              <a:rPr lang="en-US"/>
              <a:t>72% of ports, 27% of major roads, and 9% of rail lines within the Gulf Coast region are at or below 4 ft elevation (CCSP, SAP 4-7)</a:t>
            </a:r>
          </a:p>
          <a:p>
            <a:pPr marL="171450" indent="-171450">
              <a:lnSpc>
                <a:spcPct val="90000"/>
              </a:lnSpc>
              <a:spcBef>
                <a:spcPts val="1000"/>
              </a:spcBef>
              <a:buFont typeface="Arial,Sans-Serif"/>
              <a:buChar char="•"/>
            </a:pPr>
            <a:r>
              <a:rPr lang="en-US"/>
              <a:t>A storm surge of 23 ft has the ability to inundate 67% of interstates, 57% of arterials, almost half of rail miles, 29 airports, and virtually all ports in the Gulf Coast area (CCSP SAP 4-7)</a:t>
            </a:r>
          </a:p>
          <a:p>
            <a:pPr marL="171450" indent="-171450">
              <a:buFont typeface="Arial"/>
              <a:buChar char="•"/>
            </a:pPr>
            <a:endParaRPr lang="en-US"/>
          </a:p>
          <a:p>
            <a:pPr marL="285750" indent="-285750">
              <a:lnSpc>
                <a:spcPct val="90000"/>
              </a:lnSpc>
              <a:spcBef>
                <a:spcPts val="1000"/>
              </a:spcBef>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54</a:t>
            </a:fld>
            <a:endParaRPr lang="en-US"/>
          </a:p>
        </p:txBody>
      </p:sp>
    </p:spTree>
    <p:extLst>
      <p:ext uri="{BB962C8B-B14F-4D97-AF65-F5344CB8AC3E}">
        <p14:creationId xmlns:p14="http://schemas.microsoft.com/office/powerpoint/2010/main" val="129322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Future can be described as one of a few possible discrete scenarios and analysis won't determine which outcome will occur though it may provide probabilities </a:t>
            </a:r>
          </a:p>
          <a:p>
            <a:pPr marL="285750" indent="-285750">
              <a:lnSpc>
                <a:spcPct val="90000"/>
              </a:lnSpc>
              <a:spcBef>
                <a:spcPts val="1000"/>
              </a:spcBef>
              <a:buFont typeface="Arial,Sans-Serif"/>
              <a:buChar char="•"/>
            </a:pPr>
            <a:r>
              <a:rPr lang="en-US"/>
              <a:t>This could be the result of legislative or regulatory change</a:t>
            </a:r>
            <a:endParaRPr lang="en-US">
              <a:cs typeface="Calibri"/>
            </a:endParaRPr>
          </a:p>
          <a:p>
            <a:pPr marL="285750" indent="-285750">
              <a:lnSpc>
                <a:spcPct val="90000"/>
              </a:lnSpc>
              <a:spcBef>
                <a:spcPts val="1000"/>
              </a:spcBef>
              <a:buFont typeface="Arial,Sans-Serif"/>
              <a:buChar char="•"/>
            </a:pPr>
            <a:r>
              <a:rPr lang="en-US"/>
              <a:t>Strategies can also be developed around market trends </a:t>
            </a:r>
            <a:endParaRPr lang="en-US">
              <a:cs typeface="Calibri"/>
            </a:endParaRPr>
          </a:p>
          <a:p>
            <a:pPr marL="285750" indent="-285750">
              <a:lnSpc>
                <a:spcPct val="90000"/>
              </a:lnSpc>
              <a:spcBef>
                <a:spcPts val="1000"/>
              </a:spcBef>
              <a:buFont typeface="Arial,Sans-Serif"/>
              <a:buChar char="•"/>
            </a:pPr>
            <a:r>
              <a:rPr lang="en-US" b="1"/>
              <a:t>Strategy: </a:t>
            </a:r>
            <a:r>
              <a:rPr lang="en-US"/>
              <a:t>Lower the uncertainty if possible, or increase the probability that a favorable scenario will occur</a:t>
            </a:r>
            <a:endParaRPr lang="en-US">
              <a:cs typeface="Calibri"/>
            </a:endParaRPr>
          </a:p>
          <a:p>
            <a:pPr marL="285750" indent="-285750">
              <a:lnSpc>
                <a:spcPct val="90000"/>
              </a:lnSpc>
              <a:spcBef>
                <a:spcPts val="1000"/>
              </a:spcBef>
              <a:buFont typeface="Arial,Sans-Serif"/>
              <a:buChar char="•"/>
            </a:pPr>
            <a:r>
              <a:rPr lang="en-US"/>
              <a:t>This can be done by becoming a "shaper" in the industry (more in a future slide)</a:t>
            </a:r>
            <a:endParaRPr lang="en-US">
              <a:cs typeface="Calibri"/>
            </a:endParaRPr>
          </a:p>
          <a:p>
            <a:pPr marL="285750" indent="-285750">
              <a:lnSpc>
                <a:spcPct val="90000"/>
              </a:lnSpc>
              <a:spcBef>
                <a:spcPts val="1000"/>
              </a:spcBef>
              <a:buFont typeface="Arial,Sans-Serif"/>
              <a:buChar char="•"/>
            </a:pPr>
            <a:r>
              <a:rPr lang="en-US">
                <a:hlinkClick r:id="rId3"/>
              </a:rPr>
              <a:t>https://www.mckinsey.com/business-functions/strategy-and-corporate-finance/our-insights/strategy-under-uncertainty</a:t>
            </a:r>
            <a:endParaRPr lang="en-US"/>
          </a:p>
          <a:p>
            <a:pPr marL="285750" indent="-285750">
              <a:lnSpc>
                <a:spcPct val="90000"/>
              </a:lnSpc>
              <a:spcBef>
                <a:spcPts val="1000"/>
              </a:spcBef>
              <a:buFont typeface="Arial,Sans-Serif"/>
              <a:buChar char="•"/>
            </a:pP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9</a:t>
            </a:fld>
            <a:endParaRPr lang="en-US"/>
          </a:p>
        </p:txBody>
      </p:sp>
    </p:spTree>
    <p:extLst>
      <p:ext uri="{BB962C8B-B14F-4D97-AF65-F5344CB8AC3E}">
        <p14:creationId xmlns:p14="http://schemas.microsoft.com/office/powerpoint/2010/main" val="3780561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•Predictor variables include</a:t>
            </a:r>
          </a:p>
          <a:p>
            <a:r>
              <a:rPr lang="en-US"/>
              <a:t>•Hurricane characteristics – wind speed, duration of strongest winds, predicted path</a:t>
            </a:r>
          </a:p>
          <a:p>
            <a:r>
              <a:rPr lang="en-US"/>
              <a:t>•Power system data – transformers, poles, overhead lines, switches, customer density, tree trimming</a:t>
            </a:r>
          </a:p>
          <a:p>
            <a:r>
              <a:rPr lang="en-US"/>
              <a:t>•Environmental data – tree conditions soil conditions, elevations, </a:t>
            </a:r>
          </a:p>
          <a:p>
            <a:endParaRPr lang="en-US">
              <a:cs typeface="Calibri"/>
            </a:endParaRPr>
          </a:p>
          <a:p>
            <a:pPr marL="628650" lvl="1" indent="-171450">
              <a:lnSpc>
                <a:spcPct val="90000"/>
              </a:lnSpc>
              <a:spcBef>
                <a:spcPts val="500"/>
              </a:spcBef>
              <a:buFont typeface="Arial"/>
              <a:buChar char="•"/>
            </a:pPr>
            <a:endParaRPr lang="en-US"/>
          </a:p>
          <a:p>
            <a:pPr marL="628650" lvl="1" indent="-171450">
              <a:lnSpc>
                <a:spcPct val="90000"/>
              </a:lnSpc>
              <a:spcBef>
                <a:spcPts val="500"/>
              </a:spcBef>
              <a:buFont typeface="Arial"/>
              <a:buChar char="•"/>
            </a:pPr>
            <a:r>
              <a:rPr lang="en-US"/>
              <a:t>Outage predictions, along with </a:t>
            </a:r>
            <a:r>
              <a:rPr lang="en-US">
                <a:hlinkClick r:id="rId3"/>
              </a:rPr>
              <a:t>proactive tree and forest management</a:t>
            </a:r>
            <a:r>
              <a:rPr lang="en-US"/>
              <a:t>, are providing the greatest benefits for utility customers by avoiding and shortening outages, and enhancing electric system reliability.</a:t>
            </a:r>
          </a:p>
        </p:txBody>
      </p:sp>
      <p:sp>
        <p:nvSpPr>
          <p:cNvPr id="4" name="Slide Number Placeholder 3"/>
          <p:cNvSpPr>
            <a:spLocks noGrp="1"/>
          </p:cNvSpPr>
          <p:nvPr>
            <p:ph type="sldNum" sz="quarter" idx="5"/>
          </p:nvPr>
        </p:nvSpPr>
        <p:spPr/>
        <p:txBody>
          <a:bodyPr/>
          <a:lstStyle/>
          <a:p>
            <a:fld id="{00A199AB-F625-44F2-927C-9C5042F70390}" type="slidenum">
              <a:rPr lang="en-US"/>
              <a:t>55</a:t>
            </a:fld>
            <a:endParaRPr lang="en-US"/>
          </a:p>
        </p:txBody>
      </p:sp>
    </p:spTree>
    <p:extLst>
      <p:ext uri="{BB962C8B-B14F-4D97-AF65-F5344CB8AC3E}">
        <p14:creationId xmlns:p14="http://schemas.microsoft.com/office/powerpoint/2010/main" val="2609524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cs typeface="Calibri"/>
            </a:endParaRPr>
          </a:p>
          <a:p>
            <a:endParaRPr lang="en-US"/>
          </a:p>
        </p:txBody>
      </p:sp>
      <p:sp>
        <p:nvSpPr>
          <p:cNvPr id="4" name="Slide Number Placeholder 3"/>
          <p:cNvSpPr>
            <a:spLocks noGrp="1"/>
          </p:cNvSpPr>
          <p:nvPr>
            <p:ph type="sldNum" sz="quarter" idx="5"/>
          </p:nvPr>
        </p:nvSpPr>
        <p:spPr/>
        <p:txBody>
          <a:bodyPr/>
          <a:lstStyle/>
          <a:p>
            <a:fld id="{00A199AB-F625-44F2-927C-9C5042F70390}" type="slidenum">
              <a:rPr lang="en-US"/>
              <a:t>58</a:t>
            </a:fld>
            <a:endParaRPr lang="en-US"/>
          </a:p>
        </p:txBody>
      </p:sp>
    </p:spTree>
    <p:extLst>
      <p:ext uri="{BB962C8B-B14F-4D97-AF65-F5344CB8AC3E}">
        <p14:creationId xmlns:p14="http://schemas.microsoft.com/office/powerpoint/2010/main" val="922052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A few key variables may define this range but the actual outcome can lie anywhere within it. There are no natural discrete scenarios. </a:t>
            </a:r>
          </a:p>
          <a:p>
            <a:pPr marL="285750" indent="-285750">
              <a:lnSpc>
                <a:spcPct val="90000"/>
              </a:lnSpc>
              <a:spcBef>
                <a:spcPts val="1000"/>
              </a:spcBef>
              <a:buFont typeface="Arial,Sans-Serif"/>
              <a:buChar char="•"/>
            </a:pPr>
            <a:r>
              <a:rPr lang="en-US"/>
              <a:t>Examples might include companies in emerging markets or entering new geographies </a:t>
            </a:r>
            <a:endParaRPr lang="en-US">
              <a:cs typeface="Calibri"/>
            </a:endParaRPr>
          </a:p>
          <a:p>
            <a:pPr marL="285750" indent="-285750">
              <a:lnSpc>
                <a:spcPct val="90000"/>
              </a:lnSpc>
              <a:spcBef>
                <a:spcPts val="1000"/>
              </a:spcBef>
              <a:buFont typeface="Arial,Sans-Serif"/>
              <a:buChar char="•"/>
            </a:pPr>
            <a:r>
              <a:rPr lang="en-US" b="1"/>
              <a:t>Strategy: </a:t>
            </a:r>
            <a:r>
              <a:rPr lang="en-US"/>
              <a:t>Develop only a limited number of alternate scenarios (no more than 4 or 5)</a:t>
            </a:r>
            <a:endParaRPr lang="en-US">
              <a:cs typeface="Calibri"/>
            </a:endParaRPr>
          </a:p>
          <a:p>
            <a:pPr marL="285750" indent="-285750">
              <a:lnSpc>
                <a:spcPct val="90000"/>
              </a:lnSpc>
              <a:spcBef>
                <a:spcPts val="1000"/>
              </a:spcBef>
              <a:buFont typeface="Arial,Sans-Serif"/>
              <a:buChar char="•"/>
            </a:pPr>
            <a:r>
              <a:rPr lang="en-US"/>
              <a:t>Avoid developing redundant scenarios that offer no unique implications</a:t>
            </a:r>
            <a:endParaRPr lang="en-US">
              <a:cs typeface="Calibri"/>
            </a:endParaRPr>
          </a:p>
          <a:p>
            <a:pPr marL="285750" indent="-285750">
              <a:lnSpc>
                <a:spcPct val="90000"/>
              </a:lnSpc>
              <a:spcBef>
                <a:spcPts val="1000"/>
              </a:spcBef>
              <a:buFont typeface="Arial,Sans-Serif"/>
              <a:buChar char="•"/>
            </a:pPr>
            <a:r>
              <a:rPr lang="en-US"/>
              <a:t>Develop a set that incorporates different ranges. </a:t>
            </a:r>
            <a:endParaRPr lang="en-US">
              <a:cs typeface="Calibri"/>
            </a:endParaRPr>
          </a:p>
          <a:p>
            <a:pPr marL="285750" indent="-285750">
              <a:lnSpc>
                <a:spcPct val="90000"/>
              </a:lnSpc>
              <a:spcBef>
                <a:spcPts val="1000"/>
              </a:spcBef>
              <a:buFont typeface="Arial,Sans-Serif"/>
              <a:buChar char="•"/>
            </a:pPr>
            <a:r>
              <a:rPr lang="en-US"/>
              <a:t>Attempt to move in a general direction</a:t>
            </a:r>
            <a:endParaRPr lang="en-US">
              <a:cs typeface="Calibri"/>
            </a:endParaRPr>
          </a:p>
          <a:p>
            <a:pPr marL="285750" indent="-285750">
              <a:lnSpc>
                <a:spcPct val="90000"/>
              </a:lnSpc>
              <a:spcBef>
                <a:spcPts val="1000"/>
              </a:spcBef>
              <a:buFont typeface="Arial,Sans-Serif"/>
              <a:buChar char="•"/>
            </a:pPr>
            <a:r>
              <a:rPr lang="en-US">
                <a:hlinkClick r:id="rId3"/>
              </a:rPr>
              <a:t>https://www.mckinsey.com/business-functions/strategy-and-corporate-finance/our-insights/strategy-under-uncertainty</a:t>
            </a:r>
            <a:r>
              <a:rPr lang="en-US"/>
              <a:t> </a:t>
            </a:r>
            <a:endParaRPr lang="en-US">
              <a:cs typeface="Calibri"/>
            </a:endParaRPr>
          </a:p>
          <a:p>
            <a:pPr marL="285750" indent="-285750">
              <a:lnSpc>
                <a:spcPct val="90000"/>
              </a:lnSpc>
              <a:spcBef>
                <a:spcPts val="1000"/>
              </a:spcBef>
              <a:buFont typeface="Arial,Sans-Serif"/>
              <a:buChar char="•"/>
            </a:pP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11</a:t>
            </a:fld>
            <a:endParaRPr lang="en-US"/>
          </a:p>
        </p:txBody>
      </p:sp>
    </p:spTree>
    <p:extLst>
      <p:ext uri="{BB962C8B-B14F-4D97-AF65-F5344CB8AC3E}">
        <p14:creationId xmlns:p14="http://schemas.microsoft.com/office/powerpoint/2010/main" val="1268337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An environment that is impossible to predict; </a:t>
            </a:r>
            <a:r>
              <a:rPr lang="en-US" b="1"/>
              <a:t>no range of possible outcomes, probabilities or variables that predict that outcome</a:t>
            </a:r>
            <a:endParaRPr lang="en-US"/>
          </a:p>
          <a:p>
            <a:pPr marL="285750" indent="-285750">
              <a:lnSpc>
                <a:spcPct val="90000"/>
              </a:lnSpc>
              <a:spcBef>
                <a:spcPts val="1000"/>
              </a:spcBef>
              <a:buFont typeface="Arial,Sans-Serif"/>
              <a:buChar char="•"/>
            </a:pPr>
            <a:r>
              <a:rPr lang="en-US"/>
              <a:t>These scenarios are usually quite rare</a:t>
            </a:r>
          </a:p>
          <a:p>
            <a:pPr marL="285750" indent="-285750">
              <a:lnSpc>
                <a:spcPct val="90000"/>
              </a:lnSpc>
              <a:spcBef>
                <a:spcPts val="1000"/>
              </a:spcBef>
              <a:buFont typeface="Arial,Sans-Serif"/>
              <a:buChar char="•"/>
            </a:pPr>
            <a:r>
              <a:rPr lang="en-US"/>
              <a:t>Strategy: Catalog what you know and what is even possible to know; variables, indicators for these variables, market analysis for similar situations </a:t>
            </a:r>
          </a:p>
          <a:p>
            <a:pPr marL="285750" indent="-285750">
              <a:lnSpc>
                <a:spcPct val="90000"/>
              </a:lnSpc>
              <a:spcBef>
                <a:spcPts val="1000"/>
              </a:spcBef>
              <a:buFont typeface="Arial,Sans-Serif"/>
              <a:buChar char="•"/>
            </a:pPr>
            <a:r>
              <a:rPr lang="en-US"/>
              <a:t>These situations may offer higher returns and lower risks for shapers</a:t>
            </a:r>
          </a:p>
          <a:p>
            <a:pPr marL="285750" indent="-285750">
              <a:lnSpc>
                <a:spcPct val="90000"/>
              </a:lnSpc>
              <a:spcBef>
                <a:spcPts val="1000"/>
              </a:spcBef>
              <a:buFont typeface="Arial,Sans-Serif"/>
              <a:buChar char="•"/>
            </a:pPr>
            <a:r>
              <a:rPr lang="en-US">
                <a:hlinkClick r:id="rId3"/>
              </a:rPr>
              <a:t>https://www.mckinsey.com/business-functions/strategy-and-corporate-finance/our-insights/strategy-under-uncertainty</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13</a:t>
            </a:fld>
            <a:endParaRPr lang="en-US"/>
          </a:p>
        </p:txBody>
      </p:sp>
    </p:spTree>
    <p:extLst>
      <p:ext uri="{BB962C8B-B14F-4D97-AF65-F5344CB8AC3E}">
        <p14:creationId xmlns:p14="http://schemas.microsoft.com/office/powerpoint/2010/main" val="245113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i="1"/>
              <a:t>Shapers</a:t>
            </a:r>
            <a:r>
              <a:rPr lang="en-US"/>
              <a:t> aim to drive their industries toward a new structure of their own devising. </a:t>
            </a:r>
            <a:r>
              <a:rPr lang="en-US" b="1"/>
              <a:t>Their strategies are about creating new opportunities in a market</a:t>
            </a:r>
            <a:endParaRPr lang="en-US"/>
          </a:p>
          <a:p>
            <a:pPr marL="285750" indent="-285750">
              <a:lnSpc>
                <a:spcPct val="90000"/>
              </a:lnSpc>
              <a:spcBef>
                <a:spcPts val="1000"/>
              </a:spcBef>
              <a:buFont typeface="Arial,Sans-Serif"/>
              <a:buChar char="•"/>
            </a:pPr>
            <a:r>
              <a:rPr lang="en-US"/>
              <a:t>In contrast, </a:t>
            </a:r>
            <a:r>
              <a:rPr lang="en-US" i="1"/>
              <a:t>adapters</a:t>
            </a:r>
            <a:r>
              <a:rPr lang="en-US"/>
              <a:t> take the current industry structure and its future evolution as givens, and they react to the opportunities the market offers…</a:t>
            </a:r>
            <a:r>
              <a:rPr lang="en-US" b="1"/>
              <a:t>relying on pricing and effective execution rather than on product innovation as their source of competitive advantage. </a:t>
            </a:r>
            <a:endParaRPr lang="en-US"/>
          </a:p>
          <a:p>
            <a:pPr marL="285750" indent="-285750">
              <a:lnSpc>
                <a:spcPct val="90000"/>
              </a:lnSpc>
              <a:spcBef>
                <a:spcPts val="1000"/>
              </a:spcBef>
              <a:buFont typeface="Arial,Sans-Serif"/>
              <a:buChar char="•"/>
            </a:pPr>
            <a:r>
              <a:rPr lang="en-US"/>
              <a:t>The third strategic posture, </a:t>
            </a:r>
            <a:r>
              <a:rPr lang="en-US" i="1"/>
              <a:t>reserving the right to play, </a:t>
            </a:r>
            <a:r>
              <a:rPr lang="en-US"/>
              <a:t>is a special form of adapting. This posture is relevant only in levels 2 through 4; it involves making incremental investments today that put a company in a privileged position</a:t>
            </a:r>
            <a:r>
              <a:rPr lang="en-US" b="1"/>
              <a:t>, through either superior information, cost structures, or relationships between customers and suppliers.</a:t>
            </a:r>
            <a:endParaRPr lang="en-US" b="1">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15</a:t>
            </a:fld>
            <a:endParaRPr lang="en-US"/>
          </a:p>
        </p:txBody>
      </p:sp>
    </p:spTree>
    <p:extLst>
      <p:ext uri="{BB962C8B-B14F-4D97-AF65-F5344CB8AC3E}">
        <p14:creationId xmlns:p14="http://schemas.microsoft.com/office/powerpoint/2010/main" val="215805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cs typeface="Calibri"/>
            </a:endParaRPr>
          </a:p>
          <a:p>
            <a:pPr marL="285750" indent="-285750">
              <a:lnSpc>
                <a:spcPct val="90000"/>
              </a:lnSpc>
              <a:spcBef>
                <a:spcPts val="1000"/>
              </a:spcBef>
              <a:buFont typeface="Arial,Sans-Serif"/>
              <a:buChar char="•"/>
            </a:pPr>
            <a:r>
              <a:rPr lang="en-US"/>
              <a:t>Finally, </a:t>
            </a:r>
            <a:r>
              <a:rPr lang="en-US" i="1"/>
              <a:t>no-regrets moves</a:t>
            </a:r>
            <a:r>
              <a:rPr lang="en-US"/>
              <a:t> are just that—moves that will pay off no matter what happens. </a:t>
            </a:r>
            <a:r>
              <a:rPr lang="en-US" b="1"/>
              <a:t>Managers often focus on obvious no-regrets moves like initiatives aimed at reducing costs, gather-</a:t>
            </a:r>
            <a:r>
              <a:rPr lang="en-US" b="1" err="1"/>
              <a:t>ing</a:t>
            </a:r>
            <a:r>
              <a:rPr lang="en-US" b="1"/>
              <a:t> competitive intelligence, or building skills. However, even in highly uncertain environments, strategic decisions like investing in capacity and entering certain markets can be no-regrets moves.</a:t>
            </a:r>
            <a:r>
              <a:rPr lang="en-US"/>
              <a:t> Whether or not they put a name to them, most managers understand intuitively that no-regrets moves are an essential element of any strategy.</a:t>
            </a:r>
            <a:endParaRPr lang="en-US">
              <a:cs typeface="Calibri"/>
            </a:endParaRPr>
          </a:p>
          <a:p>
            <a:pPr marL="285750" indent="-285750">
              <a:lnSpc>
                <a:spcPct val="90000"/>
              </a:lnSpc>
              <a:spcBef>
                <a:spcPts val="1000"/>
              </a:spcBef>
              <a:buFont typeface="Arial,Sans-Serif"/>
              <a:buChar char="•"/>
            </a:pPr>
            <a:r>
              <a:rPr lang="en-US" i="1"/>
              <a:t>Options</a:t>
            </a:r>
            <a:r>
              <a:rPr lang="en-US"/>
              <a:t> are designed to secure the big payoffs of the best-case scenarios while minimizing losses in the worst-case scenarios. </a:t>
            </a:r>
            <a:r>
              <a:rPr lang="en-US" b="1"/>
              <a:t>This asymmetric payoff structure makes them resemble financial options. Most options involve making modest initial investments that will allow companies to ramp up or scale back the investment later as the market evolves</a:t>
            </a:r>
            <a:endParaRPr lang="en-US" b="1">
              <a:cs typeface="Calibri"/>
            </a:endParaRPr>
          </a:p>
          <a:p>
            <a:pPr marL="285750" indent="-285750">
              <a:lnSpc>
                <a:spcPct val="90000"/>
              </a:lnSpc>
              <a:spcBef>
                <a:spcPts val="1000"/>
              </a:spcBef>
              <a:buFont typeface="Arial,Sans-Serif"/>
              <a:buChar char="•"/>
            </a:pPr>
            <a:r>
              <a:rPr lang="en-US" i="1"/>
              <a:t>Big bets</a:t>
            </a:r>
            <a:r>
              <a:rPr lang="en-US"/>
              <a:t> are large commitments, such as major capital investments or acquisitions, that will result in large payoffs in some scenarios and large losses in others. </a:t>
            </a:r>
            <a:r>
              <a:rPr lang="en-US" b="1"/>
              <a:t>Not surprisingly, shaping strategies usually involve big bets, whereas adapting and reserving the right to play do not.</a:t>
            </a:r>
            <a:endParaRPr lang="en-US" b="1">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17</a:t>
            </a:fld>
            <a:endParaRPr lang="en-US"/>
          </a:p>
        </p:txBody>
      </p:sp>
    </p:spTree>
    <p:extLst>
      <p:ext uri="{BB962C8B-B14F-4D97-AF65-F5344CB8AC3E}">
        <p14:creationId xmlns:p14="http://schemas.microsoft.com/office/powerpoint/2010/main" val="170646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Amanda, Megan testimonial?  inspiration?</a:t>
            </a:r>
          </a:p>
          <a:p>
            <a:endParaRPr lang="en-US">
              <a:cs typeface="Calibri"/>
            </a:endParaRPr>
          </a:p>
          <a:p>
            <a:r>
              <a:rPr lang="en-US">
                <a:cs typeface="Calibri"/>
              </a:rPr>
              <a:t>Therre are a lot of things we could have tackled regarding uncertainty w/hurricanes. We knew we couldn’t model all of them.  </a:t>
            </a:r>
          </a:p>
          <a:p>
            <a:r>
              <a:rPr lang="en-US">
                <a:cs typeface="Calibri"/>
              </a:rPr>
              <a:t>Had to have a way to compare alternative so we boiled everything down to a cost.  </a:t>
            </a:r>
          </a:p>
          <a:p>
            <a:endParaRPr lang="en-US">
              <a:cs typeface="Calibri"/>
            </a:endParaRPr>
          </a:p>
          <a:p>
            <a:r>
              <a:rPr lang="en-US">
                <a:cs typeface="Calibri"/>
              </a:rPr>
              <a:t>Discussed.. Who pays for evacuation? Insurance? Hospital?  </a:t>
            </a:r>
            <a:endParaRPr lang="en-US"/>
          </a:p>
          <a:p>
            <a:r>
              <a:rPr lang="en-US">
                <a:cs typeface="Calibri"/>
              </a:rPr>
              <a:t>How much is a human life worth if there is a tragedy?  </a:t>
            </a:r>
          </a:p>
          <a:p>
            <a:r>
              <a:rPr lang="en-US">
                <a:cs typeface="Calibri"/>
              </a:rPr>
              <a:t>What is the opportunity cost if you miss a window of time when an action could have been taken?</a:t>
            </a:r>
          </a:p>
          <a:p>
            <a:endParaRPr lang="en-US">
              <a:cs typeface="Calibri"/>
            </a:endParaRPr>
          </a:p>
          <a:p>
            <a:endParaRPr lang="en-US">
              <a:cs typeface="Calibri"/>
            </a:endParaRPr>
          </a:p>
          <a:p>
            <a:r>
              <a:rPr lang="en-US">
                <a:cs typeface="Calibri"/>
              </a:rPr>
              <a:t>We chose a few things and anchored on cost without specifying who would pay: </a:t>
            </a:r>
          </a:p>
          <a:p>
            <a:endParaRPr lang="en-US">
              <a:cs typeface="Calibri"/>
            </a:endParaRPr>
          </a:p>
          <a:p>
            <a:r>
              <a:rPr lang="en-US">
                <a:cs typeface="Calibri"/>
              </a:rPr>
              <a:t>We focused on these factors:</a:t>
            </a:r>
          </a:p>
          <a:p>
            <a:r>
              <a:rPr lang="en-US">
                <a:cs typeface="Calibri"/>
              </a:rPr>
              <a:t>1. Cost of evacuating</a:t>
            </a:r>
          </a:p>
          <a:p>
            <a:r>
              <a:rPr lang="en-US">
                <a:cs typeface="Calibri"/>
              </a:rPr>
              <a:t>2. Prob of getting Direct Hit</a:t>
            </a:r>
          </a:p>
          <a:p>
            <a:r>
              <a:rPr lang="en-US">
                <a:cs typeface="Calibri"/>
              </a:rPr>
              <a:t>3. Prob of having extended Power Outage after direct hit</a:t>
            </a:r>
          </a:p>
          <a:p>
            <a:r>
              <a:rPr lang="en-US">
                <a:cs typeface="Calibri"/>
              </a:rPr>
              <a:t>4. Prob of adverse event IF you evacuate, and if you decide to stay.</a:t>
            </a:r>
          </a:p>
          <a:p>
            <a:r>
              <a:rPr lang="en-US">
                <a:cs typeface="Calibri"/>
              </a:rPr>
              <a:t>5. Costs of adverse events.  </a:t>
            </a:r>
          </a:p>
          <a:p>
            <a:endParaRPr lang="en-US">
              <a:cs typeface="Calibri"/>
            </a:endParaRPr>
          </a:p>
          <a:p>
            <a:endParaRPr lang="en-US">
              <a:cs typeface="Calibri"/>
            </a:endParaRPr>
          </a:p>
          <a:p>
            <a:endParaRPr lang="en-US">
              <a:cs typeface="Calibri"/>
            </a:endParaRPr>
          </a:p>
          <a:p>
            <a:r>
              <a:rPr lang="en-US"/>
              <a:t>Levels of Uncertainty </a:t>
            </a:r>
            <a:endParaRPr lang="en-US">
              <a:cs typeface="Calibri"/>
            </a:endParaRPr>
          </a:p>
          <a:p>
            <a:r>
              <a:rPr lang="en-US"/>
              <a:t>Alternative Futures </a:t>
            </a:r>
            <a:endParaRPr lang="en-US">
              <a:cs typeface="Calibri"/>
            </a:endParaRPr>
          </a:p>
          <a:p>
            <a:r>
              <a:rPr lang="en-US"/>
              <a:t>  </a:t>
            </a:r>
            <a:endParaRPr lang="en-US">
              <a:cs typeface="Calibri"/>
            </a:endParaRPr>
          </a:p>
          <a:p>
            <a:r>
              <a:rPr lang="en-US"/>
              <a:t>Strategic Postures </a:t>
            </a:r>
            <a:endParaRPr lang="en-US">
              <a:cs typeface="Calibri"/>
            </a:endParaRPr>
          </a:p>
          <a:p>
            <a:r>
              <a:rPr lang="en-US"/>
              <a:t>-Adapters and/or reserve the right to play </a:t>
            </a:r>
            <a:endParaRPr lang="en-US">
              <a:cs typeface="Calibri"/>
            </a:endParaRPr>
          </a:p>
          <a:p>
            <a:r>
              <a:rPr lang="en-US"/>
              <a:t>  </a:t>
            </a:r>
            <a:endParaRPr lang="en-US">
              <a:cs typeface="Calibri"/>
            </a:endParaRPr>
          </a:p>
          <a:p>
            <a:pPr marL="171450" indent="-171450">
              <a:buFont typeface="Arial"/>
              <a:buChar char="•"/>
            </a:pPr>
            <a:r>
              <a:rPr lang="en-US"/>
              <a:t>Shape the future – improve prediction</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0A199AB-F625-44F2-927C-9C5042F70390}" type="slidenum">
              <a:rPr lang="en-US"/>
              <a:t>18</a:t>
            </a:fld>
            <a:endParaRPr lang="en-US"/>
          </a:p>
        </p:txBody>
      </p:sp>
    </p:spTree>
    <p:extLst>
      <p:ext uri="{BB962C8B-B14F-4D97-AF65-F5344CB8AC3E}">
        <p14:creationId xmlns:p14="http://schemas.microsoft.com/office/powerpoint/2010/main" val="1587895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9187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08277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0192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1558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7397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33376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44530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98014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91185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7610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63057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56566808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hyperlink" Target="https://www.frontiersin.org/files/Articles/385950/fpubh-07-00149-HTML/image_m/fpubh-07-00149-t003.jpg" TargetMode="External"/><Relationship Id="rId13" Type="http://schemas.openxmlformats.org/officeDocument/2006/relationships/hyperlink" Target="https://www.mass.gov/doc/evacuation-toolkit-planning-guide-0/download" TargetMode="External"/><Relationship Id="rId18" Type="http://schemas.openxmlformats.org/officeDocument/2006/relationships/hyperlink" Target="https://link.springer.com/referenceworkentry/10.1057%2F978-1-349-94848-2_250-1#:~:text=Risk%20refers%20to%20decision%2Dmaking,unknown%20to%20the%20decision%2Dmaker" TargetMode="External"/><Relationship Id="rId3" Type="http://schemas.openxmlformats.org/officeDocument/2006/relationships/hyperlink" Target="https://www.nhc.noaa.gov/verification/verify7.shtml" TargetMode="External"/><Relationship Id="rId21" Type="http://schemas.openxmlformats.org/officeDocument/2006/relationships/hyperlink" Target="https://www.eversource.uconn.edu/predicting-outages/" TargetMode="External"/><Relationship Id="rId7" Type="http://schemas.openxmlformats.org/officeDocument/2006/relationships/hyperlink" Target="https://pubmed.ncbi.nlm.nih.gov/15942342/#:~:text=Daily%20costs%20were%20greatest%20on,mechanical%20ventilation%2C%203%2C968%20dollars%3B%20no" TargetMode="External"/><Relationship Id="rId12" Type="http://schemas.openxmlformats.org/officeDocument/2006/relationships/hyperlink" Target="https://www.ahrq.gov/research/shuttered/hospevac4.html" TargetMode="External"/><Relationship Id="rId17" Type="http://schemas.openxmlformats.org/officeDocument/2006/relationships/hyperlink" Target="https://coast.noaa.gov/slr/#/layer/cof/2/-10536486.547926376/3775255.185074186/6/satellite/none/0.8/2050/interHigh/midAccretion" TargetMode="External"/><Relationship Id="rId2" Type="http://schemas.openxmlformats.org/officeDocument/2006/relationships/notesSlide" Target="../notesSlides/notesSlide41.xml"/><Relationship Id="rId16" Type="http://schemas.openxmlformats.org/officeDocument/2006/relationships/hyperlink" Target="https://slosh.nws.noaa.gov/sloshPub/" TargetMode="External"/><Relationship Id="rId20" Type="http://schemas.openxmlformats.org/officeDocument/2006/relationships/hyperlink" Target="https://data.tallahassee.com/storm-power-outages/" TargetMode="External"/><Relationship Id="rId1" Type="http://schemas.openxmlformats.org/officeDocument/2006/relationships/slideLayout" Target="../slideLayouts/slideLayout5.xml"/><Relationship Id="rId6" Type="http://schemas.openxmlformats.org/officeDocument/2006/relationships/hyperlink" Target="https://www.ncbi.nlm.nih.gov/pmc/articles/PMC5618745/" TargetMode="External"/><Relationship Id="rId11" Type="http://schemas.openxmlformats.org/officeDocument/2006/relationships/hyperlink" Target="https://en.wikipedia.org/wiki/Ochsner_Baptist_Medical_Center#Post-Katrina" TargetMode="External"/><Relationship Id="rId5" Type="http://schemas.openxmlformats.org/officeDocument/2006/relationships/hyperlink" Target="https://www.ncbi.nlm.nih.gov/pmc/articles/PMC5598051/" TargetMode="External"/><Relationship Id="rId15" Type="http://schemas.openxmlformats.org/officeDocument/2006/relationships/hyperlink" Target="https://www.nhc.noaa.gov/surge/faq.php#2" TargetMode="External"/><Relationship Id="rId10" Type="http://schemas.openxmlformats.org/officeDocument/2006/relationships/hyperlink" Target="https://en.wikipedia.org/wiki/Memorial_Medical_Center_and_Hurricane_Katrina#Outcome" TargetMode="External"/><Relationship Id="rId19" Type="http://schemas.openxmlformats.org/officeDocument/2006/relationships/hyperlink" Target="https://www.mckinsey.com/business-functions/strategy-and-corporate-finance/our-insights/strategy-under-uncertainty" TargetMode="External"/><Relationship Id="rId4" Type="http://schemas.openxmlformats.org/officeDocument/2006/relationships/hyperlink" Target="https://www.oecd.org/els/health-systems/The-economics-of-patient-safety-March-2017.pdf" TargetMode="External"/><Relationship Id="rId9" Type="http://schemas.openxmlformats.org/officeDocument/2006/relationships/hyperlink" Target="https://www.urban.org/sites/default/files/publication/50896/411348-Hospitals-in-Hurricane-Katrina.PDF" TargetMode="External"/><Relationship Id="rId14" Type="http://schemas.openxmlformats.org/officeDocument/2006/relationships/hyperlink" Target="https://www.nhc.noaa.gov/surge/" TargetMode="External"/><Relationship Id="rId22" Type="http://schemas.openxmlformats.org/officeDocument/2006/relationships/hyperlink" Target="https://www.sciencedirect.com/science/article/pii/S2352340918307182#s001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investopedia.com/terms/p/porter.as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A6824E-4127-443C-9AC9-F4E0E0781A7D}"/>
              </a:ext>
            </a:extLst>
          </p:cNvPr>
          <p:cNvSpPr>
            <a:spLocks noGrp="1"/>
          </p:cNvSpPr>
          <p:nvPr>
            <p:ph type="ctrTitle"/>
          </p:nvPr>
        </p:nvSpPr>
        <p:spPr>
          <a:xfrm>
            <a:off x="4038600" y="1939159"/>
            <a:ext cx="7644627" cy="2751086"/>
          </a:xfrm>
        </p:spPr>
        <p:txBody>
          <a:bodyPr>
            <a:normAutofit/>
          </a:bodyPr>
          <a:lstStyle/>
          <a:p>
            <a:pPr algn="r"/>
            <a:r>
              <a:rPr lang="en-US"/>
              <a:t>Business Decisions Under Uncertainty</a:t>
            </a:r>
          </a:p>
        </p:txBody>
      </p:sp>
      <p:sp>
        <p:nvSpPr>
          <p:cNvPr id="3" name="Subtitle 2">
            <a:extLst>
              <a:ext uri="{FF2B5EF4-FFF2-40B4-BE49-F238E27FC236}">
                <a16:creationId xmlns:a16="http://schemas.microsoft.com/office/drawing/2014/main" id="{4DBF801D-5360-443A-9D25-D320021C843D}"/>
              </a:ext>
            </a:extLst>
          </p:cNvPr>
          <p:cNvSpPr>
            <a:spLocks noGrp="1"/>
          </p:cNvSpPr>
          <p:nvPr>
            <p:ph type="subTitle" idx="1"/>
          </p:nvPr>
        </p:nvSpPr>
        <p:spPr>
          <a:xfrm>
            <a:off x="3924814" y="4809479"/>
            <a:ext cx="7644627" cy="1329443"/>
          </a:xfrm>
        </p:spPr>
        <p:txBody>
          <a:bodyPr vert="horz" lIns="91440" tIns="45720" rIns="91440" bIns="45720" rtlCol="0" anchor="t">
            <a:normAutofit/>
          </a:bodyPr>
          <a:lstStyle/>
          <a:p>
            <a:pPr algn="r"/>
            <a:r>
              <a:rPr lang="en-US">
                <a:cs typeface="Calibri"/>
              </a:rPr>
              <a:t>By Nishitha Alapati, Amanda Cabezas, Megan Heuker, Delores </a:t>
            </a:r>
            <a:r>
              <a:rPr lang="en-US" err="1">
                <a:cs typeface="Calibri"/>
              </a:rPr>
              <a:t>Mincarelli</a:t>
            </a:r>
            <a:r>
              <a:rPr lang="en-US">
                <a:cs typeface="Calibri"/>
              </a:rPr>
              <a:t>, Daniel Morgan, and </a:t>
            </a:r>
            <a:r>
              <a:rPr lang="en-US" err="1">
                <a:cs typeface="Calibri"/>
              </a:rPr>
              <a:t>Xiangfei</a:t>
            </a:r>
            <a:r>
              <a:rPr lang="en-US">
                <a:cs typeface="Calibri"/>
              </a:rPr>
              <a:t> Xie</a:t>
            </a:r>
            <a:endParaRPr lang="en-US"/>
          </a:p>
        </p:txBody>
      </p:sp>
    </p:spTree>
    <p:extLst>
      <p:ext uri="{BB962C8B-B14F-4D97-AF65-F5344CB8AC3E}">
        <p14:creationId xmlns:p14="http://schemas.microsoft.com/office/powerpoint/2010/main" val="2883230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6B38-E011-4FC2-B184-740B48F29EFE}"/>
              </a:ext>
            </a:extLst>
          </p:cNvPr>
          <p:cNvSpPr>
            <a:spLocks noGrp="1"/>
          </p:cNvSpPr>
          <p:nvPr>
            <p:ph type="title"/>
          </p:nvPr>
        </p:nvSpPr>
        <p:spPr>
          <a:xfrm>
            <a:off x="838200" y="475738"/>
            <a:ext cx="10515600" cy="1325563"/>
          </a:xfrm>
        </p:spPr>
        <p:txBody>
          <a:bodyPr>
            <a:normAutofit/>
          </a:bodyPr>
          <a:lstStyle/>
          <a:p>
            <a:pPr algn="ctr"/>
            <a:r>
              <a:rPr lang="en-US" sz="4000" b="1">
                <a:cs typeface="Calibri Light"/>
              </a:rPr>
              <a:t>Levels of Uncertainty </a:t>
            </a:r>
            <a:endParaRPr lang="en-US" sz="4000">
              <a:cs typeface="Calibri Light" panose="020F0302020204030204"/>
            </a:endParaRPr>
          </a:p>
        </p:txBody>
      </p:sp>
      <p:pic>
        <p:nvPicPr>
          <p:cNvPr id="5" name="Picture 5" descr="A picture containing graphical user interface&#10;&#10;Description automatically generated">
            <a:extLst>
              <a:ext uri="{FF2B5EF4-FFF2-40B4-BE49-F238E27FC236}">
                <a16:creationId xmlns:a16="http://schemas.microsoft.com/office/drawing/2014/main" id="{9D90940C-14E7-4F78-B9EB-554CBF19C227}"/>
              </a:ext>
            </a:extLst>
          </p:cNvPr>
          <p:cNvPicPr>
            <a:picLocks noGrp="1" noChangeAspect="1"/>
          </p:cNvPicPr>
          <p:nvPr>
            <p:ph idx="1"/>
          </p:nvPr>
        </p:nvPicPr>
        <p:blipFill>
          <a:blip r:embed="rId2"/>
          <a:stretch>
            <a:fillRect/>
          </a:stretch>
        </p:blipFill>
        <p:spPr>
          <a:xfrm>
            <a:off x="343124" y="2138735"/>
            <a:ext cx="5753882" cy="3698179"/>
          </a:xfrm>
        </p:spPr>
      </p:pic>
      <p:pic>
        <p:nvPicPr>
          <p:cNvPr id="6" name="Picture 6" descr="Shape&#10;&#10;Description automatically generated">
            <a:extLst>
              <a:ext uri="{FF2B5EF4-FFF2-40B4-BE49-F238E27FC236}">
                <a16:creationId xmlns:a16="http://schemas.microsoft.com/office/drawing/2014/main" id="{B6912B8A-DAAD-469A-816B-1C2CE138F1DC}"/>
              </a:ext>
            </a:extLst>
          </p:cNvPr>
          <p:cNvPicPr>
            <a:picLocks noChangeAspect="1"/>
          </p:cNvPicPr>
          <p:nvPr/>
        </p:nvPicPr>
        <p:blipFill>
          <a:blip r:embed="rId3"/>
          <a:stretch>
            <a:fillRect/>
          </a:stretch>
        </p:blipFill>
        <p:spPr>
          <a:xfrm>
            <a:off x="6177689" y="2242514"/>
            <a:ext cx="5420973" cy="3598640"/>
          </a:xfrm>
          <a:prstGeom prst="rect">
            <a:avLst/>
          </a:prstGeom>
        </p:spPr>
      </p:pic>
      <p:sp>
        <p:nvSpPr>
          <p:cNvPr id="7" name="Rectangle 6">
            <a:extLst>
              <a:ext uri="{FF2B5EF4-FFF2-40B4-BE49-F238E27FC236}">
                <a16:creationId xmlns:a16="http://schemas.microsoft.com/office/drawing/2014/main" id="{D94BC396-767B-4E3A-9A86-1E9B54042309}"/>
              </a:ext>
            </a:extLst>
          </p:cNvPr>
          <p:cNvSpPr/>
          <p:nvPr/>
        </p:nvSpPr>
        <p:spPr>
          <a:xfrm>
            <a:off x="6286953" y="2406444"/>
            <a:ext cx="1892708" cy="163461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49855C4-6BD4-4D53-96E0-151519B0D4D3}"/>
              </a:ext>
            </a:extLst>
          </p:cNvPr>
          <p:cNvSpPr/>
          <p:nvPr/>
        </p:nvSpPr>
        <p:spPr>
          <a:xfrm>
            <a:off x="3526591" y="1648326"/>
            <a:ext cx="4986418" cy="6684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930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a:rPr>
              <a:t>A Range of Futures</a:t>
            </a:r>
            <a:endParaRPr lang="en-US" sz="4000" b="1" u="sng">
              <a:cs typeface="Calibri Light" panose="020F0302020204030204"/>
            </a:endParaRP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marL="0" indent="0">
              <a:buNone/>
            </a:pPr>
            <a:r>
              <a:rPr lang="en-US" sz="2200" b="1">
                <a:cs typeface="Calibri"/>
              </a:rPr>
              <a:t>Strategy: </a:t>
            </a:r>
            <a:r>
              <a:rPr lang="en-US" sz="2200">
                <a:cs typeface="Calibri"/>
              </a:rPr>
              <a:t>Develop only a limited number of alternate scenarios (no more than 4 or 5)</a:t>
            </a:r>
            <a:endParaRPr lang="en-US" sz="2200">
              <a:ea typeface="+mn-lt"/>
              <a:cs typeface="+mn-lt"/>
            </a:endParaRPr>
          </a:p>
          <a:p>
            <a:pPr marL="0" indent="0">
              <a:buNone/>
            </a:pPr>
            <a:endParaRPr lang="en-US" sz="2200">
              <a:ea typeface="+mn-lt"/>
              <a:cs typeface="+mn-lt"/>
            </a:endParaRPr>
          </a:p>
          <a:p>
            <a:pPr>
              <a:buFont typeface="Arial"/>
            </a:pPr>
            <a:r>
              <a:rPr lang="en-US" sz="2200">
                <a:ea typeface="+mn-lt"/>
                <a:cs typeface="+mn-lt"/>
              </a:rPr>
              <a:t>A few key variables may define this range but the actual outcome can lie anywhere within it. There are no natural discrete scenarios. </a:t>
            </a:r>
          </a:p>
          <a:p>
            <a:pPr>
              <a:buFont typeface="Arial"/>
            </a:pPr>
            <a:r>
              <a:rPr lang="en-US" sz="2200">
                <a:ea typeface="+mn-lt"/>
                <a:cs typeface="+mn-lt"/>
              </a:rPr>
              <a:t>Examples might include companies in emerging markets or entering new geographies </a:t>
            </a:r>
          </a:p>
          <a:p>
            <a:pPr>
              <a:buFont typeface="Arial"/>
            </a:pPr>
            <a:r>
              <a:rPr lang="en-US" sz="2200">
                <a:ea typeface="+mn-lt"/>
                <a:cs typeface="+mn-lt"/>
              </a:rPr>
              <a:t>Avoid developing redundant scenarios that offer no unique implications</a:t>
            </a:r>
          </a:p>
          <a:p>
            <a:pPr>
              <a:buFont typeface="Arial"/>
            </a:pPr>
            <a:r>
              <a:rPr lang="en-US" sz="2200">
                <a:ea typeface="+mn-lt"/>
                <a:cs typeface="+mn-lt"/>
              </a:rPr>
              <a:t>Develop a set that incorporates different ranges. </a:t>
            </a:r>
          </a:p>
          <a:p>
            <a:pPr>
              <a:buFont typeface="Arial"/>
            </a:pPr>
            <a:r>
              <a:rPr lang="en-US" sz="2200">
                <a:ea typeface="+mn-lt"/>
                <a:cs typeface="+mn-lt"/>
              </a:rPr>
              <a:t>Attempt to move in a general direction</a:t>
            </a:r>
            <a:endParaRPr lang="en-US"/>
          </a:p>
          <a:p>
            <a:endParaRPr lang="en-US" sz="2200">
              <a:ea typeface="+mn-lt"/>
              <a:cs typeface="+mn-lt"/>
            </a:endParaRPr>
          </a:p>
          <a:p>
            <a:pPr marL="0" indent="0">
              <a:buNone/>
            </a:pPr>
            <a:endParaRPr lang="en-US" sz="2200" u="sng">
              <a:ea typeface="+mn-lt"/>
              <a:cs typeface="+mn-lt"/>
            </a:endParaRPr>
          </a:p>
        </p:txBody>
      </p:sp>
      <p:sp>
        <p:nvSpPr>
          <p:cNvPr id="4" name="TextBox 3">
            <a:extLst>
              <a:ext uri="{FF2B5EF4-FFF2-40B4-BE49-F238E27FC236}">
                <a16:creationId xmlns:a16="http://schemas.microsoft.com/office/drawing/2014/main" id="{97895193-CA92-4322-AF5B-AB2AB2363F0E}"/>
              </a:ext>
            </a:extLst>
          </p:cNvPr>
          <p:cNvSpPr txBox="1"/>
          <p:nvPr/>
        </p:nvSpPr>
        <p:spPr>
          <a:xfrm>
            <a:off x="747712" y="6391273"/>
            <a:ext cx="40171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ea typeface="+mn-lt"/>
                <a:cs typeface="+mn-lt"/>
              </a:rPr>
              <a:t>Source: McKinsey &amp; Company</a:t>
            </a:r>
            <a:endParaRPr lang="en-US" sz="1400"/>
          </a:p>
        </p:txBody>
      </p:sp>
    </p:spTree>
    <p:extLst>
      <p:ext uri="{BB962C8B-B14F-4D97-AF65-F5344CB8AC3E}">
        <p14:creationId xmlns:p14="http://schemas.microsoft.com/office/powerpoint/2010/main" val="1635794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6B38-E011-4FC2-B184-740B48F29EFE}"/>
              </a:ext>
            </a:extLst>
          </p:cNvPr>
          <p:cNvSpPr>
            <a:spLocks noGrp="1"/>
          </p:cNvSpPr>
          <p:nvPr>
            <p:ph type="title"/>
          </p:nvPr>
        </p:nvSpPr>
        <p:spPr>
          <a:xfrm>
            <a:off x="838200" y="475738"/>
            <a:ext cx="10515600" cy="1325563"/>
          </a:xfrm>
        </p:spPr>
        <p:txBody>
          <a:bodyPr>
            <a:normAutofit/>
          </a:bodyPr>
          <a:lstStyle/>
          <a:p>
            <a:pPr algn="ctr"/>
            <a:r>
              <a:rPr lang="en-US" sz="4000" b="1">
                <a:cs typeface="Calibri Light"/>
              </a:rPr>
              <a:t>Levels of Uncertainty </a:t>
            </a:r>
            <a:endParaRPr lang="en-US" sz="4000">
              <a:cs typeface="Calibri Light" panose="020F0302020204030204"/>
            </a:endParaRPr>
          </a:p>
        </p:txBody>
      </p:sp>
      <p:pic>
        <p:nvPicPr>
          <p:cNvPr id="5" name="Picture 5" descr="A picture containing graphical user interface&#10;&#10;Description automatically generated">
            <a:extLst>
              <a:ext uri="{FF2B5EF4-FFF2-40B4-BE49-F238E27FC236}">
                <a16:creationId xmlns:a16="http://schemas.microsoft.com/office/drawing/2014/main" id="{9D90940C-14E7-4F78-B9EB-554CBF19C227}"/>
              </a:ext>
            </a:extLst>
          </p:cNvPr>
          <p:cNvPicPr>
            <a:picLocks noGrp="1" noChangeAspect="1"/>
          </p:cNvPicPr>
          <p:nvPr>
            <p:ph idx="1"/>
          </p:nvPr>
        </p:nvPicPr>
        <p:blipFill>
          <a:blip r:embed="rId2"/>
          <a:stretch>
            <a:fillRect/>
          </a:stretch>
        </p:blipFill>
        <p:spPr>
          <a:xfrm>
            <a:off x="343124" y="2138735"/>
            <a:ext cx="5753882" cy="3698179"/>
          </a:xfrm>
        </p:spPr>
      </p:pic>
      <p:pic>
        <p:nvPicPr>
          <p:cNvPr id="6" name="Picture 6" descr="Shape&#10;&#10;Description automatically generated">
            <a:extLst>
              <a:ext uri="{FF2B5EF4-FFF2-40B4-BE49-F238E27FC236}">
                <a16:creationId xmlns:a16="http://schemas.microsoft.com/office/drawing/2014/main" id="{B6912B8A-DAAD-469A-816B-1C2CE138F1DC}"/>
              </a:ext>
            </a:extLst>
          </p:cNvPr>
          <p:cNvPicPr>
            <a:picLocks noChangeAspect="1"/>
          </p:cNvPicPr>
          <p:nvPr/>
        </p:nvPicPr>
        <p:blipFill>
          <a:blip r:embed="rId3"/>
          <a:stretch>
            <a:fillRect/>
          </a:stretch>
        </p:blipFill>
        <p:spPr>
          <a:xfrm>
            <a:off x="6177689" y="2242514"/>
            <a:ext cx="5420973" cy="3598640"/>
          </a:xfrm>
          <a:prstGeom prst="rect">
            <a:avLst/>
          </a:prstGeom>
        </p:spPr>
      </p:pic>
      <p:sp>
        <p:nvSpPr>
          <p:cNvPr id="4" name="Rectangle 3">
            <a:extLst>
              <a:ext uri="{FF2B5EF4-FFF2-40B4-BE49-F238E27FC236}">
                <a16:creationId xmlns:a16="http://schemas.microsoft.com/office/drawing/2014/main" id="{F49855C4-6BD4-4D53-96E0-151519B0D4D3}"/>
              </a:ext>
            </a:extLst>
          </p:cNvPr>
          <p:cNvSpPr/>
          <p:nvPr/>
        </p:nvSpPr>
        <p:spPr>
          <a:xfrm>
            <a:off x="3526591" y="1648326"/>
            <a:ext cx="4986418" cy="6684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017BE7-8877-472E-9976-DC8D313D2414}"/>
              </a:ext>
            </a:extLst>
          </p:cNvPr>
          <p:cNvSpPr/>
          <p:nvPr/>
        </p:nvSpPr>
        <p:spPr>
          <a:xfrm>
            <a:off x="8519479" y="2406443"/>
            <a:ext cx="1892708" cy="163461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852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True Ambiguity</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marL="0" indent="0">
              <a:buNone/>
            </a:pPr>
            <a:r>
              <a:rPr lang="en-US" sz="2200" b="1">
                <a:cs typeface="Calibri"/>
              </a:rPr>
              <a:t>Strategy: </a:t>
            </a:r>
            <a:r>
              <a:rPr lang="en-US" sz="2200">
                <a:cs typeface="Calibri"/>
              </a:rPr>
              <a:t>Catalog</a:t>
            </a:r>
            <a:r>
              <a:rPr lang="en-US" sz="2200">
                <a:ea typeface="+mn-lt"/>
                <a:cs typeface="+mn-lt"/>
              </a:rPr>
              <a:t> what is known and what is even possible to know</a:t>
            </a:r>
          </a:p>
          <a:p>
            <a:pPr>
              <a:buFont typeface="Arial"/>
              <a:buChar char="•"/>
            </a:pPr>
            <a:endParaRPr lang="en-US" sz="2200">
              <a:ea typeface="+mn-lt"/>
              <a:cs typeface="+mn-lt"/>
            </a:endParaRPr>
          </a:p>
          <a:p>
            <a:pPr>
              <a:buFont typeface="Arial"/>
            </a:pPr>
            <a:r>
              <a:rPr lang="en-US" sz="2200">
                <a:ea typeface="+mn-lt"/>
                <a:cs typeface="+mn-lt"/>
              </a:rPr>
              <a:t>Rare scenarios</a:t>
            </a:r>
          </a:p>
          <a:p>
            <a:pPr>
              <a:buFont typeface="Arial"/>
            </a:pPr>
            <a:r>
              <a:rPr lang="en-US" sz="2200">
                <a:ea typeface="+mn-lt"/>
                <a:cs typeface="+mn-lt"/>
              </a:rPr>
              <a:t>Unpredictable environment: no range of possible outcomes, probabilities or variables that predict that outcome</a:t>
            </a:r>
          </a:p>
          <a:p>
            <a:pPr>
              <a:buFont typeface="Arial"/>
            </a:pPr>
            <a:r>
              <a:rPr lang="en-US" sz="2200">
                <a:ea typeface="+mn-lt"/>
                <a:cs typeface="+mn-lt"/>
              </a:rPr>
              <a:t>Situation may offer high returns and low risks for shapers</a:t>
            </a:r>
            <a:endParaRPr lang="en-US"/>
          </a:p>
          <a:p>
            <a:endParaRPr lang="en-US" sz="2200">
              <a:ea typeface="+mn-lt"/>
              <a:cs typeface="+mn-lt"/>
            </a:endParaRPr>
          </a:p>
          <a:p>
            <a:endParaRPr lang="en-US" sz="2200" u="sng">
              <a:ea typeface="+mn-lt"/>
              <a:cs typeface="+mn-lt"/>
            </a:endParaRPr>
          </a:p>
        </p:txBody>
      </p:sp>
      <p:sp>
        <p:nvSpPr>
          <p:cNvPr id="4" name="TextBox 3">
            <a:extLst>
              <a:ext uri="{FF2B5EF4-FFF2-40B4-BE49-F238E27FC236}">
                <a16:creationId xmlns:a16="http://schemas.microsoft.com/office/drawing/2014/main" id="{6C7C234F-9F21-4C7E-8C18-21919B4803A4}"/>
              </a:ext>
            </a:extLst>
          </p:cNvPr>
          <p:cNvSpPr txBox="1"/>
          <p:nvPr/>
        </p:nvSpPr>
        <p:spPr>
          <a:xfrm>
            <a:off x="747712" y="6391273"/>
            <a:ext cx="40171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ea typeface="+mn-lt"/>
                <a:cs typeface="+mn-lt"/>
              </a:rPr>
              <a:t>Source: McKinsey &amp; Company</a:t>
            </a:r>
            <a:endParaRPr lang="en-US" sz="1400"/>
          </a:p>
        </p:txBody>
      </p:sp>
    </p:spTree>
    <p:extLst>
      <p:ext uri="{BB962C8B-B14F-4D97-AF65-F5344CB8AC3E}">
        <p14:creationId xmlns:p14="http://schemas.microsoft.com/office/powerpoint/2010/main" val="3437917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6B38-E011-4FC2-B184-740B48F29EFE}"/>
              </a:ext>
            </a:extLst>
          </p:cNvPr>
          <p:cNvSpPr>
            <a:spLocks noGrp="1"/>
          </p:cNvSpPr>
          <p:nvPr>
            <p:ph type="title"/>
          </p:nvPr>
        </p:nvSpPr>
        <p:spPr>
          <a:xfrm>
            <a:off x="838200" y="475738"/>
            <a:ext cx="10515600" cy="1325563"/>
          </a:xfrm>
        </p:spPr>
        <p:txBody>
          <a:bodyPr>
            <a:normAutofit/>
          </a:bodyPr>
          <a:lstStyle/>
          <a:p>
            <a:pPr algn="ctr"/>
            <a:r>
              <a:rPr lang="en-US" sz="4000" b="1">
                <a:cs typeface="Calibri Light" panose="020F0302020204030204"/>
              </a:rPr>
              <a:t>Three Strategic Postures</a:t>
            </a:r>
          </a:p>
        </p:txBody>
      </p:sp>
      <p:sp>
        <p:nvSpPr>
          <p:cNvPr id="4" name="Rectangle 3">
            <a:extLst>
              <a:ext uri="{FF2B5EF4-FFF2-40B4-BE49-F238E27FC236}">
                <a16:creationId xmlns:a16="http://schemas.microsoft.com/office/drawing/2014/main" id="{F49855C4-6BD4-4D53-96E0-151519B0D4D3}"/>
              </a:ext>
            </a:extLst>
          </p:cNvPr>
          <p:cNvSpPr/>
          <p:nvPr/>
        </p:nvSpPr>
        <p:spPr>
          <a:xfrm>
            <a:off x="3526591" y="1648326"/>
            <a:ext cx="4986418" cy="6684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ical user interface, application&#10;&#10;Description automatically generated">
            <a:extLst>
              <a:ext uri="{FF2B5EF4-FFF2-40B4-BE49-F238E27FC236}">
                <a16:creationId xmlns:a16="http://schemas.microsoft.com/office/drawing/2014/main" id="{5E49BA57-6C4B-418E-9724-FA2662CF7CD3}"/>
              </a:ext>
            </a:extLst>
          </p:cNvPr>
          <p:cNvPicPr>
            <a:picLocks noGrp="1" noChangeAspect="1"/>
          </p:cNvPicPr>
          <p:nvPr>
            <p:ph idx="1"/>
          </p:nvPr>
        </p:nvPicPr>
        <p:blipFill>
          <a:blip r:embed="rId2"/>
          <a:stretch>
            <a:fillRect/>
          </a:stretch>
        </p:blipFill>
        <p:spPr>
          <a:xfrm>
            <a:off x="1318804" y="2060757"/>
            <a:ext cx="9554391" cy="4351338"/>
          </a:xfrm>
        </p:spPr>
      </p:pic>
    </p:spTree>
    <p:extLst>
      <p:ext uri="{BB962C8B-B14F-4D97-AF65-F5344CB8AC3E}">
        <p14:creationId xmlns:p14="http://schemas.microsoft.com/office/powerpoint/2010/main" val="182817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Three Strategic Positions</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lnSpcReduction="10000"/>
          </a:bodyPr>
          <a:lstStyle/>
          <a:p>
            <a:pPr>
              <a:buFont typeface="Arial"/>
              <a:buChar char="•"/>
            </a:pPr>
            <a:endParaRPr lang="en-US" sz="2200" i="1">
              <a:cs typeface="Calibri"/>
            </a:endParaRPr>
          </a:p>
          <a:p>
            <a:pPr>
              <a:buFont typeface="Arial"/>
              <a:buChar char="•"/>
            </a:pPr>
            <a:r>
              <a:rPr lang="en-US" sz="2200" i="1">
                <a:cs typeface="Calibri"/>
              </a:rPr>
              <a:t>Shapers: </a:t>
            </a:r>
            <a:r>
              <a:rPr lang="en-US" sz="2200">
                <a:cs typeface="Calibri"/>
              </a:rPr>
              <a:t>drive their industries toward a new structure of their own devising. </a:t>
            </a:r>
            <a:endParaRPr lang="en-US" sz="2200">
              <a:ea typeface="+mn-lt"/>
              <a:cs typeface="+mn-lt"/>
            </a:endParaRPr>
          </a:p>
          <a:p>
            <a:pPr marL="0" indent="0">
              <a:buNone/>
            </a:pPr>
            <a:endParaRPr lang="en-US" sz="2200">
              <a:ea typeface="+mn-lt"/>
              <a:cs typeface="+mn-lt"/>
            </a:endParaRPr>
          </a:p>
          <a:p>
            <a:pPr>
              <a:buFont typeface="Arial"/>
            </a:pPr>
            <a:r>
              <a:rPr lang="en-US" sz="2200" i="1">
                <a:ea typeface="+mn-lt"/>
                <a:cs typeface="+mn-lt"/>
              </a:rPr>
              <a:t>Adapters:</a:t>
            </a:r>
            <a:r>
              <a:rPr lang="en-US" sz="2200">
                <a:ea typeface="+mn-lt"/>
                <a:cs typeface="+mn-lt"/>
              </a:rPr>
              <a:t> react to the opportunities the market offers given the current industry structure and future evolution as givens</a:t>
            </a:r>
          </a:p>
          <a:p>
            <a:pPr>
              <a:buFont typeface="Arial"/>
            </a:pPr>
            <a:endParaRPr lang="en-US" sz="2200">
              <a:ea typeface="+mn-lt"/>
              <a:cs typeface="+mn-lt"/>
            </a:endParaRPr>
          </a:p>
          <a:p>
            <a:pPr>
              <a:buFont typeface="Arial"/>
            </a:pPr>
            <a:r>
              <a:rPr lang="en-US" sz="2200" i="1">
                <a:ea typeface="+mn-lt"/>
                <a:cs typeface="+mn-lt"/>
              </a:rPr>
              <a:t>Reserving the Right to Play: </a:t>
            </a:r>
            <a:r>
              <a:rPr lang="en-US" sz="2200">
                <a:ea typeface="+mn-lt"/>
                <a:cs typeface="+mn-lt"/>
              </a:rPr>
              <a:t>adaptation that involves making incremental investments today, thus putting a company in a privileged position without a major commitment*</a:t>
            </a:r>
            <a:endParaRPr lang="en-US">
              <a:ea typeface="+mn-lt"/>
              <a:cs typeface="+mn-lt"/>
            </a:endParaRPr>
          </a:p>
          <a:p>
            <a:pPr marL="0" indent="0">
              <a:buNone/>
            </a:pPr>
            <a:endParaRPr lang="en-US" sz="2200">
              <a:ea typeface="+mn-lt"/>
              <a:cs typeface="+mn-lt"/>
            </a:endParaRPr>
          </a:p>
          <a:p>
            <a:pPr marL="0" indent="0">
              <a:buNone/>
            </a:pPr>
            <a:r>
              <a:rPr lang="en-US" sz="1900">
                <a:ea typeface="+mn-lt"/>
                <a:cs typeface="+mn-lt"/>
              </a:rPr>
              <a:t>*relevant only for alternative futures, range of futures, and true ambiguity</a:t>
            </a:r>
          </a:p>
          <a:p>
            <a:endParaRPr lang="en-US" sz="2200">
              <a:ea typeface="+mn-lt"/>
              <a:cs typeface="+mn-lt"/>
            </a:endParaRPr>
          </a:p>
          <a:p>
            <a:endParaRPr lang="en-US" sz="2200" u="sng">
              <a:ea typeface="+mn-lt"/>
              <a:cs typeface="+mn-lt"/>
            </a:endParaRPr>
          </a:p>
        </p:txBody>
      </p:sp>
    </p:spTree>
    <p:extLst>
      <p:ext uri="{BB962C8B-B14F-4D97-AF65-F5344CB8AC3E}">
        <p14:creationId xmlns:p14="http://schemas.microsoft.com/office/powerpoint/2010/main" val="1481123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6B38-E011-4FC2-B184-740B48F29EFE}"/>
              </a:ext>
            </a:extLst>
          </p:cNvPr>
          <p:cNvSpPr>
            <a:spLocks noGrp="1"/>
          </p:cNvSpPr>
          <p:nvPr>
            <p:ph type="title"/>
          </p:nvPr>
        </p:nvSpPr>
        <p:spPr>
          <a:xfrm>
            <a:off x="838200" y="475738"/>
            <a:ext cx="10515600" cy="1325563"/>
          </a:xfrm>
        </p:spPr>
        <p:txBody>
          <a:bodyPr>
            <a:normAutofit/>
          </a:bodyPr>
          <a:lstStyle/>
          <a:p>
            <a:pPr algn="ctr"/>
            <a:r>
              <a:rPr lang="en-US" sz="4000" b="1">
                <a:cs typeface="Calibri Light" panose="020F0302020204030204"/>
              </a:rPr>
              <a:t>Portfolio of Action</a:t>
            </a:r>
          </a:p>
        </p:txBody>
      </p:sp>
      <p:sp>
        <p:nvSpPr>
          <p:cNvPr id="4" name="Rectangle 3">
            <a:extLst>
              <a:ext uri="{FF2B5EF4-FFF2-40B4-BE49-F238E27FC236}">
                <a16:creationId xmlns:a16="http://schemas.microsoft.com/office/drawing/2014/main" id="{F49855C4-6BD4-4D53-96E0-151519B0D4D3}"/>
              </a:ext>
            </a:extLst>
          </p:cNvPr>
          <p:cNvSpPr/>
          <p:nvPr/>
        </p:nvSpPr>
        <p:spPr>
          <a:xfrm>
            <a:off x="3526591" y="1648326"/>
            <a:ext cx="4986418" cy="6684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Diagram&#10;&#10;Description automatically generated">
            <a:extLst>
              <a:ext uri="{FF2B5EF4-FFF2-40B4-BE49-F238E27FC236}">
                <a16:creationId xmlns:a16="http://schemas.microsoft.com/office/drawing/2014/main" id="{9265FEAC-3C6A-4FA0-A7B9-EA511795BF01}"/>
              </a:ext>
            </a:extLst>
          </p:cNvPr>
          <p:cNvPicPr>
            <a:picLocks noChangeAspect="1"/>
          </p:cNvPicPr>
          <p:nvPr/>
        </p:nvPicPr>
        <p:blipFill>
          <a:blip r:embed="rId2"/>
          <a:stretch>
            <a:fillRect/>
          </a:stretch>
        </p:blipFill>
        <p:spPr>
          <a:xfrm>
            <a:off x="1488965" y="2006733"/>
            <a:ext cx="9214070" cy="4351338"/>
          </a:xfrm>
          <a:prstGeom prst="rect">
            <a:avLst/>
          </a:prstGeom>
        </p:spPr>
      </p:pic>
    </p:spTree>
    <p:extLst>
      <p:ext uri="{BB962C8B-B14F-4D97-AF65-F5344CB8AC3E}">
        <p14:creationId xmlns:p14="http://schemas.microsoft.com/office/powerpoint/2010/main" val="1743833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Portfolio of Action</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a:buFont typeface="Arial"/>
              <a:buChar char="•"/>
            </a:pPr>
            <a:endParaRPr lang="en-US" sz="2200" i="1">
              <a:cs typeface="Calibri"/>
            </a:endParaRPr>
          </a:p>
          <a:p>
            <a:pPr>
              <a:buFont typeface="Arial"/>
              <a:buChar char="•"/>
            </a:pPr>
            <a:r>
              <a:rPr lang="en-US" sz="2200" i="1">
                <a:cs typeface="Calibri"/>
              </a:rPr>
              <a:t>No-Regrets Moves: </a:t>
            </a:r>
            <a:r>
              <a:rPr lang="en-US" sz="2200">
                <a:cs typeface="Calibri"/>
              </a:rPr>
              <a:t>moves that will pay off no matter what happens; an essential element of any strategy.</a:t>
            </a:r>
            <a:endParaRPr lang="en-US" sz="2200">
              <a:ea typeface="+mn-lt"/>
              <a:cs typeface="+mn-lt"/>
            </a:endParaRPr>
          </a:p>
          <a:p>
            <a:pPr marL="0" indent="0">
              <a:buNone/>
            </a:pPr>
            <a:endParaRPr lang="en-US" sz="2200">
              <a:ea typeface="+mn-lt"/>
              <a:cs typeface="+mn-lt"/>
            </a:endParaRPr>
          </a:p>
          <a:p>
            <a:pPr>
              <a:buFont typeface="Arial"/>
            </a:pPr>
            <a:r>
              <a:rPr lang="en-US" sz="2200" i="1">
                <a:ea typeface="+mn-lt"/>
                <a:cs typeface="+mn-lt"/>
              </a:rPr>
              <a:t>Options:</a:t>
            </a:r>
            <a:r>
              <a:rPr lang="en-US" sz="2200">
                <a:ea typeface="+mn-lt"/>
                <a:cs typeface="+mn-lt"/>
              </a:rPr>
              <a:t> secure the big payoffs of the best-case scenarios while minimizing losses in the worst-case scenarios. </a:t>
            </a:r>
          </a:p>
          <a:p>
            <a:pPr marL="0" indent="0">
              <a:buNone/>
            </a:pPr>
            <a:endParaRPr lang="en-US" sz="2200">
              <a:ea typeface="+mn-lt"/>
              <a:cs typeface="+mn-lt"/>
            </a:endParaRPr>
          </a:p>
          <a:p>
            <a:pPr>
              <a:buFont typeface="Arial"/>
            </a:pPr>
            <a:r>
              <a:rPr lang="en-US" sz="2200" i="1">
                <a:ea typeface="+mn-lt"/>
                <a:cs typeface="+mn-lt"/>
              </a:rPr>
              <a:t>Big Bets: </a:t>
            </a:r>
            <a:r>
              <a:rPr lang="en-US" sz="2200">
                <a:ea typeface="+mn-lt"/>
                <a:cs typeface="+mn-lt"/>
              </a:rPr>
              <a:t>large commitments that will result in large payoffs in some scenarios and large losses in others; mostly for shaping strategies</a:t>
            </a:r>
            <a:endParaRPr lang="en-US">
              <a:ea typeface="+mn-lt"/>
              <a:cs typeface="+mn-lt"/>
            </a:endParaRPr>
          </a:p>
          <a:p>
            <a:pPr>
              <a:buFont typeface="Arial"/>
              <a:buChar char="•"/>
            </a:pPr>
            <a:endParaRPr lang="en-US" sz="2200">
              <a:cs typeface="Calibri"/>
            </a:endParaRPr>
          </a:p>
          <a:p>
            <a:endParaRPr lang="en-US" sz="2200" u="sng">
              <a:ea typeface="+mn-lt"/>
              <a:cs typeface="+mn-lt"/>
            </a:endParaRPr>
          </a:p>
        </p:txBody>
      </p:sp>
    </p:spTree>
    <p:extLst>
      <p:ext uri="{BB962C8B-B14F-4D97-AF65-F5344CB8AC3E}">
        <p14:creationId xmlns:p14="http://schemas.microsoft.com/office/powerpoint/2010/main" val="596942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54001-B4AF-4E18-9D2E-33E37F97A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18D80-1E0C-46E0-B8BD-8DBD356167FB}"/>
              </a:ext>
            </a:extLst>
          </p:cNvPr>
          <p:cNvSpPr>
            <a:spLocks noGrp="1"/>
          </p:cNvSpPr>
          <p:nvPr>
            <p:ph type="title"/>
          </p:nvPr>
        </p:nvSpPr>
        <p:spPr>
          <a:xfrm>
            <a:off x="612648" y="1078992"/>
            <a:ext cx="6268770" cy="1536192"/>
          </a:xfrm>
        </p:spPr>
        <p:txBody>
          <a:bodyPr anchor="b">
            <a:noAutofit/>
          </a:bodyPr>
          <a:lstStyle/>
          <a:p>
            <a:r>
              <a:rPr lang="en-US" sz="4000" b="1">
                <a:cs typeface="Calibri Light"/>
              </a:rPr>
              <a:t>Decision Making Considerations During Hurricanes</a:t>
            </a:r>
          </a:p>
        </p:txBody>
      </p:sp>
      <p:sp>
        <p:nvSpPr>
          <p:cNvPr id="11" name="Rectangle 10">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BC7BA14-809B-4D11-8167-2AE457A3AEA4}"/>
              </a:ext>
            </a:extLst>
          </p:cNvPr>
          <p:cNvSpPr>
            <a:spLocks noGrp="1"/>
          </p:cNvSpPr>
          <p:nvPr>
            <p:ph idx="1"/>
          </p:nvPr>
        </p:nvSpPr>
        <p:spPr>
          <a:xfrm>
            <a:off x="639270" y="3355848"/>
            <a:ext cx="6244957" cy="2825496"/>
          </a:xfrm>
        </p:spPr>
        <p:txBody>
          <a:bodyPr vert="horz" lIns="91440" tIns="45720" rIns="91440" bIns="45720" rtlCol="0">
            <a:normAutofit/>
          </a:bodyPr>
          <a:lstStyle/>
          <a:p>
            <a:pPr marL="0" indent="0">
              <a:buNone/>
            </a:pPr>
            <a:r>
              <a:rPr lang="en-US" sz="2200">
                <a:cs typeface="Calibri"/>
              </a:rPr>
              <a:t>- Why did we choose this?</a:t>
            </a:r>
          </a:p>
          <a:p>
            <a:pPr marL="0" indent="0">
              <a:buNone/>
            </a:pPr>
            <a:endParaRPr lang="en-US" sz="2200">
              <a:cs typeface="Calibri"/>
            </a:endParaRPr>
          </a:p>
          <a:p>
            <a:pPr marL="0" indent="0">
              <a:buNone/>
            </a:pPr>
            <a:r>
              <a:rPr lang="en-US" sz="2200">
                <a:cs typeface="Calibri"/>
              </a:rPr>
              <a:t>- Uncertainty / Risk Associated with Hurricanes</a:t>
            </a:r>
            <a:endParaRPr lang="en-US" sz="2200"/>
          </a:p>
          <a:p>
            <a:pPr marL="0" indent="0">
              <a:buNone/>
            </a:pPr>
            <a:endParaRPr lang="en-US" sz="2200">
              <a:cs typeface="Calibri"/>
            </a:endParaRPr>
          </a:p>
          <a:p>
            <a:pPr marL="0" indent="0">
              <a:buNone/>
            </a:pPr>
            <a:r>
              <a:rPr lang="en-US" sz="2200">
                <a:cs typeface="Calibri"/>
              </a:rPr>
              <a:t>- Questions We Wanted to Answer</a:t>
            </a:r>
            <a:endParaRPr lang="en-US" sz="2200"/>
          </a:p>
        </p:txBody>
      </p:sp>
      <p:pic>
        <p:nvPicPr>
          <p:cNvPr id="4" name="Picture 4" descr="Diagram&#10;&#10;Description automatically generated">
            <a:extLst>
              <a:ext uri="{FF2B5EF4-FFF2-40B4-BE49-F238E27FC236}">
                <a16:creationId xmlns:a16="http://schemas.microsoft.com/office/drawing/2014/main" id="{A74606D5-970A-4723-9E96-8D098F80C8AD}"/>
              </a:ext>
            </a:extLst>
          </p:cNvPr>
          <p:cNvPicPr>
            <a:picLocks noChangeAspect="1"/>
          </p:cNvPicPr>
          <p:nvPr/>
        </p:nvPicPr>
        <p:blipFill rotWithShape="1">
          <a:blip r:embed="rId3"/>
          <a:srcRect t="1406" r="2" b="14853"/>
          <a:stretch/>
        </p:blipFill>
        <p:spPr>
          <a:xfrm>
            <a:off x="7684007" y="603504"/>
            <a:ext cx="4050792" cy="5577840"/>
          </a:xfrm>
          <a:prstGeom prst="rect">
            <a:avLst/>
          </a:prstGeom>
        </p:spPr>
      </p:pic>
    </p:spTree>
    <p:extLst>
      <p:ext uri="{BB962C8B-B14F-4D97-AF65-F5344CB8AC3E}">
        <p14:creationId xmlns:p14="http://schemas.microsoft.com/office/powerpoint/2010/main" val="538188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rgbClr val="EFEFEF"/>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Freeform: Shape 10">
            <a:extLst>
              <a:ext uri="{FF2B5EF4-FFF2-40B4-BE49-F238E27FC236}">
                <a16:creationId xmlns:a16="http://schemas.microsoft.com/office/drawing/2014/main" id="{E20AF01B-D099-4710-BF18-E2832A9B6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9E502C-FA62-480B-886F-FFE2D5202830}"/>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a:cs typeface="Calibri Light"/>
              </a:rPr>
              <a:t>Decision Making: Our Scenario</a:t>
            </a:r>
            <a:endParaRPr lang="en-US" sz="7200" kern="1200">
              <a:solidFill>
                <a:schemeClr val="tx1"/>
              </a:solidFill>
              <a:latin typeface="+mj-lt"/>
              <a:cs typeface="Calibri Light"/>
            </a:endParaRPr>
          </a:p>
        </p:txBody>
      </p:sp>
      <p:sp>
        <p:nvSpPr>
          <p:cNvPr id="8" name="Rectangle 12">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4" descr="A large city landscape&#10;&#10;Description automatically generated">
            <a:extLst>
              <a:ext uri="{FF2B5EF4-FFF2-40B4-BE49-F238E27FC236}">
                <a16:creationId xmlns:a16="http://schemas.microsoft.com/office/drawing/2014/main" id="{4FD0E704-F1F6-4B04-9E5C-50CC6DD47749}"/>
              </a:ext>
            </a:extLst>
          </p:cNvPr>
          <p:cNvPicPr>
            <a:picLocks noChangeAspect="1"/>
          </p:cNvPicPr>
          <p:nvPr/>
        </p:nvPicPr>
        <p:blipFill rotWithShape="1">
          <a:blip r:embed="rId2"/>
          <a:stretch/>
        </p:blipFill>
        <p:spPr>
          <a:xfrm>
            <a:off x="7623073" y="2178989"/>
            <a:ext cx="4131743" cy="2476588"/>
          </a:xfrm>
          <a:prstGeom prst="rect">
            <a:avLst/>
          </a:prstGeom>
        </p:spPr>
      </p:pic>
    </p:spTree>
    <p:extLst>
      <p:ext uri="{BB962C8B-B14F-4D97-AF65-F5344CB8AC3E}">
        <p14:creationId xmlns:p14="http://schemas.microsoft.com/office/powerpoint/2010/main" val="3339572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rgbClr val="EFEFEF"/>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Freeform: Shape 10">
            <a:extLst>
              <a:ext uri="{FF2B5EF4-FFF2-40B4-BE49-F238E27FC236}">
                <a16:creationId xmlns:a16="http://schemas.microsoft.com/office/drawing/2014/main" id="{E20AF01B-D099-4710-BF18-E2832A9B6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9E502C-FA62-480B-886F-FFE2D5202830}"/>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a:cs typeface="Calibri Light"/>
              </a:rPr>
              <a:t>Decision Making: Concepts</a:t>
            </a:r>
            <a:endParaRPr lang="en-US" sz="7200" kern="1200">
              <a:solidFill>
                <a:schemeClr val="tx1"/>
              </a:solidFill>
              <a:latin typeface="+mj-lt"/>
              <a:ea typeface="+mj-ea"/>
              <a:cs typeface="+mj-cs"/>
            </a:endParaRPr>
          </a:p>
        </p:txBody>
      </p:sp>
      <p:sp>
        <p:nvSpPr>
          <p:cNvPr id="8" name="Rectangle 12">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232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picture containing snow, outdoor, plane, flying&#10;&#10;Description automatically generated">
            <a:extLst>
              <a:ext uri="{FF2B5EF4-FFF2-40B4-BE49-F238E27FC236}">
                <a16:creationId xmlns:a16="http://schemas.microsoft.com/office/drawing/2014/main" id="{CABBE3CA-8D2D-4B85-AEED-AA56465E5B85}"/>
              </a:ext>
            </a:extLst>
          </p:cNvPr>
          <p:cNvPicPr>
            <a:picLocks noChangeAspect="1"/>
          </p:cNvPicPr>
          <p:nvPr/>
        </p:nvPicPr>
        <p:blipFill rotWithShape="1">
          <a:blip r:embed="rId3"/>
          <a:srcRect t="27309" b="16452"/>
          <a:stretch/>
        </p:blipFill>
        <p:spPr>
          <a:xfrm>
            <a:off x="20" y="1282"/>
            <a:ext cx="12191980" cy="6856718"/>
          </a:xfrm>
          <a:prstGeom prst="rect">
            <a:avLst/>
          </a:prstGeom>
        </p:spPr>
      </p:pic>
    </p:spTree>
    <p:extLst>
      <p:ext uri="{BB962C8B-B14F-4D97-AF65-F5344CB8AC3E}">
        <p14:creationId xmlns:p14="http://schemas.microsoft.com/office/powerpoint/2010/main" val="415894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fontScale="90000"/>
          </a:bodyPr>
          <a:lstStyle/>
          <a:p>
            <a:r>
              <a:rPr lang="en-US" sz="4000" b="1">
                <a:cs typeface="Calibri Light" panose="020F0302020204030204"/>
              </a:rPr>
              <a:t>Considerations for Hospital Evacuations Given an Impending Hurricane</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a:buFont typeface="Arial"/>
              <a:buChar char="•"/>
            </a:pPr>
            <a:r>
              <a:rPr lang="en-US" sz="2200">
                <a:ea typeface="+mn-lt"/>
                <a:cs typeface="+mn-lt"/>
              </a:rPr>
              <a:t>High level of uncertainty</a:t>
            </a:r>
          </a:p>
          <a:p>
            <a:pPr>
              <a:buFont typeface="Arial"/>
            </a:pPr>
            <a:r>
              <a:rPr lang="en-US" sz="2200">
                <a:ea typeface="+mn-lt"/>
                <a:cs typeface="+mn-lt"/>
              </a:rPr>
              <a:t>Large costs – monetary and loss of life</a:t>
            </a:r>
          </a:p>
          <a:p>
            <a:pPr>
              <a:buFont typeface="Arial"/>
            </a:pPr>
            <a:r>
              <a:rPr lang="en-US" sz="2200">
                <a:ea typeface="+mn-lt"/>
                <a:cs typeface="+mn-lt"/>
              </a:rPr>
              <a:t>Resource scarcity after the storm</a:t>
            </a:r>
            <a:endParaRPr lang="en-US">
              <a:ea typeface="+mn-lt"/>
              <a:cs typeface="+mn-lt"/>
            </a:endParaRPr>
          </a:p>
          <a:p>
            <a:endParaRPr lang="en-US" sz="2200">
              <a:ea typeface="+mn-lt"/>
              <a:cs typeface="+mn-lt"/>
            </a:endParaRPr>
          </a:p>
          <a:p>
            <a:endParaRPr lang="en-US" sz="2200" u="sng">
              <a:ea typeface="+mn-lt"/>
              <a:cs typeface="+mn-lt"/>
            </a:endParaRPr>
          </a:p>
        </p:txBody>
      </p:sp>
    </p:spTree>
    <p:extLst>
      <p:ext uri="{BB962C8B-B14F-4D97-AF65-F5344CB8AC3E}">
        <p14:creationId xmlns:p14="http://schemas.microsoft.com/office/powerpoint/2010/main" val="53677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Hurricane Katrina</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lvl="0" rtl="0">
              <a:buChar char="•"/>
            </a:pPr>
            <a:r>
              <a:rPr lang="en-US" sz="2200">
                <a:latin typeface="Calibri"/>
                <a:ea typeface="Arial"/>
                <a:cs typeface="Arial"/>
              </a:rPr>
              <a:t>None of the hospitals in the New Orleans Parish evacuated in advance of Hurricane Katrina​</a:t>
            </a:r>
          </a:p>
          <a:p>
            <a:pPr lvl="0" rtl="0">
              <a:buChar char="•"/>
            </a:pPr>
            <a:r>
              <a:rPr lang="en-US" sz="2200">
                <a:latin typeface="Calibri"/>
                <a:ea typeface="Arial"/>
                <a:cs typeface="Arial"/>
              </a:rPr>
              <a:t>One hospital 20 miles north of the city, St. Charles Parish Hospital, evacuated in advance. They believe they made the right decision. ​</a:t>
            </a:r>
          </a:p>
          <a:p>
            <a:pPr lvl="0" rtl="0">
              <a:buChar char="•"/>
            </a:pPr>
            <a:r>
              <a:rPr lang="en-US" sz="2200">
                <a:latin typeface="Calibri"/>
                <a:ea typeface="Arial"/>
                <a:cs typeface="Arial"/>
              </a:rPr>
              <a:t>Other hospitals were stranded with finicky power supplies​</a:t>
            </a:r>
          </a:p>
          <a:p>
            <a:pPr lvl="0" rtl="0">
              <a:buChar char="•"/>
            </a:pPr>
            <a:r>
              <a:rPr lang="en-US" sz="2200">
                <a:latin typeface="Calibri"/>
                <a:ea typeface="Arial"/>
                <a:cs typeface="Arial"/>
              </a:rPr>
              <a:t>100-degree heat, depleted water sources, and reduced medical supplies​</a:t>
            </a:r>
          </a:p>
          <a:p>
            <a:pPr lvl="0" rtl="0">
              <a:buChar char="•"/>
            </a:pPr>
            <a:r>
              <a:rPr lang="en-US" sz="2200">
                <a:latin typeface="Calibri"/>
                <a:ea typeface="Arial"/>
                <a:cs typeface="Arial"/>
              </a:rPr>
              <a:t>Regardless, hospitals were forced to evacuate post-hurricane</a:t>
            </a:r>
            <a:endParaRPr lang="en-US" sz="2200" u="sng">
              <a:ea typeface="+mn-lt"/>
              <a:cs typeface="+mn-lt"/>
            </a:endParaRPr>
          </a:p>
        </p:txBody>
      </p:sp>
    </p:spTree>
    <p:extLst>
      <p:ext uri="{BB962C8B-B14F-4D97-AF65-F5344CB8AC3E}">
        <p14:creationId xmlns:p14="http://schemas.microsoft.com/office/powerpoint/2010/main" val="3963672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Memorial Medical Center</a:t>
            </a:r>
            <a:endParaRPr lang="en-US"/>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a:buFont typeface="Arial"/>
              <a:buChar char="•"/>
            </a:pPr>
            <a:r>
              <a:rPr lang="en-US" sz="2200">
                <a:ea typeface="+mn-lt"/>
                <a:cs typeface="+mn-lt"/>
              </a:rPr>
              <a:t>45 bodies were found at Memorial Medical Center and nurses have been accused of euthanizing patients to conserve supplies. Ultimately, no one was indicted due to these charges </a:t>
            </a:r>
          </a:p>
          <a:p>
            <a:pPr>
              <a:buFont typeface="Arial"/>
              <a:buChar char="•"/>
            </a:pPr>
            <a:r>
              <a:rPr lang="en-US" sz="2200">
                <a:ea typeface="+mn-lt"/>
                <a:cs typeface="+mn-lt"/>
              </a:rPr>
              <a:t>Memorial Hospital was sold a year after the storm though it is difficult to tell whether this was a result of the storm.</a:t>
            </a:r>
          </a:p>
          <a:p>
            <a:pPr marL="0" indent="0">
              <a:buNone/>
            </a:pPr>
            <a:endParaRPr lang="en-US" sz="2200">
              <a:ea typeface="+mn-lt"/>
              <a:cs typeface="+mn-lt"/>
            </a:endParaRPr>
          </a:p>
        </p:txBody>
      </p:sp>
      <p:sp>
        <p:nvSpPr>
          <p:cNvPr id="4" name="TextBox 3">
            <a:extLst>
              <a:ext uri="{FF2B5EF4-FFF2-40B4-BE49-F238E27FC236}">
                <a16:creationId xmlns:a16="http://schemas.microsoft.com/office/drawing/2014/main" id="{4508CAED-D8F4-478F-A840-C940632E026A}"/>
              </a:ext>
            </a:extLst>
          </p:cNvPr>
          <p:cNvSpPr txBox="1"/>
          <p:nvPr/>
        </p:nvSpPr>
        <p:spPr>
          <a:xfrm>
            <a:off x="747712" y="6391273"/>
            <a:ext cx="40171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ea typeface="+mn-lt"/>
                <a:cs typeface="+mn-lt"/>
              </a:rPr>
              <a:t>Source: Wikipedia</a:t>
            </a:r>
            <a:endParaRPr lang="en-US" sz="1400"/>
          </a:p>
        </p:txBody>
      </p:sp>
    </p:spTree>
    <p:extLst>
      <p:ext uri="{BB962C8B-B14F-4D97-AF65-F5344CB8AC3E}">
        <p14:creationId xmlns:p14="http://schemas.microsoft.com/office/powerpoint/2010/main" val="3124868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Evacuations</a:t>
            </a:r>
            <a:endParaRPr lang="en-US"/>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a:buFont typeface="Arial"/>
              <a:buChar char="•"/>
            </a:pPr>
            <a:r>
              <a:rPr lang="en-US" sz="2200">
                <a:ea typeface="+mn-lt"/>
                <a:cs typeface="+mn-lt"/>
              </a:rPr>
              <a:t>These are extreme situations; most hospitals do not require a full evacuation during a hurricane. Partial evacuations are normal and usually just involve discharging the patients who require the least care.</a:t>
            </a:r>
          </a:p>
          <a:p>
            <a:pPr>
              <a:buFont typeface="Arial"/>
              <a:buChar char="•"/>
            </a:pPr>
            <a:r>
              <a:rPr lang="en-US" sz="2200">
                <a:ea typeface="+mn-lt"/>
                <a:cs typeface="+mn-lt"/>
              </a:rPr>
              <a:t>However, these decisions must be made within a narrow time frame</a:t>
            </a:r>
          </a:p>
          <a:p>
            <a:pPr>
              <a:buFont typeface="Arial"/>
              <a:buChar char="•"/>
            </a:pPr>
            <a:r>
              <a:rPr lang="en-US" sz="2200">
                <a:ea typeface="+mn-lt"/>
                <a:cs typeface="+mn-lt"/>
              </a:rPr>
              <a:t>As we approach the time of the event, a full evacuation becomes more difficult and expensive. </a:t>
            </a:r>
          </a:p>
          <a:p>
            <a:pPr>
              <a:buFont typeface="Arial"/>
              <a:buChar char="•"/>
            </a:pPr>
            <a:r>
              <a:rPr lang="en-US" sz="2200">
                <a:ea typeface="+mn-lt"/>
                <a:cs typeface="+mn-lt"/>
              </a:rPr>
              <a:t>To decide whether to evacuate or not, we need to look at every detail</a:t>
            </a:r>
          </a:p>
          <a:p>
            <a:pPr marL="0" indent="0">
              <a:buNone/>
            </a:pPr>
            <a:endParaRPr lang="en-US" sz="2200">
              <a:ea typeface="+mn-lt"/>
              <a:cs typeface="+mn-lt"/>
            </a:endParaRPr>
          </a:p>
          <a:p>
            <a:pPr marL="0" indent="0">
              <a:buNone/>
            </a:pPr>
            <a:endParaRPr lang="en-US" sz="2200">
              <a:ea typeface="+mn-lt"/>
              <a:cs typeface="+mn-lt"/>
            </a:endParaRPr>
          </a:p>
        </p:txBody>
      </p:sp>
    </p:spTree>
    <p:extLst>
      <p:ext uri="{BB962C8B-B14F-4D97-AF65-F5344CB8AC3E}">
        <p14:creationId xmlns:p14="http://schemas.microsoft.com/office/powerpoint/2010/main" val="916415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E82B-0D53-496B-9CD1-F4EA66D90B7A}"/>
              </a:ext>
            </a:extLst>
          </p:cNvPr>
          <p:cNvSpPr>
            <a:spLocks noGrp="1"/>
          </p:cNvSpPr>
          <p:nvPr>
            <p:ph type="title"/>
          </p:nvPr>
        </p:nvSpPr>
        <p:spPr/>
        <p:txBody>
          <a:bodyPr/>
          <a:lstStyle/>
          <a:p>
            <a:endParaRPr lang="en-US"/>
          </a:p>
        </p:txBody>
      </p:sp>
      <p:pic>
        <p:nvPicPr>
          <p:cNvPr id="4" name="Picture 4" descr="Diagram&#10;&#10;Description automatically generated">
            <a:extLst>
              <a:ext uri="{FF2B5EF4-FFF2-40B4-BE49-F238E27FC236}">
                <a16:creationId xmlns:a16="http://schemas.microsoft.com/office/drawing/2014/main" id="{19F2D97D-A647-46E1-A989-8A33BCA5985F}"/>
              </a:ext>
            </a:extLst>
          </p:cNvPr>
          <p:cNvPicPr>
            <a:picLocks noGrp="1" noChangeAspect="1"/>
          </p:cNvPicPr>
          <p:nvPr>
            <p:ph idx="1"/>
          </p:nvPr>
        </p:nvPicPr>
        <p:blipFill>
          <a:blip r:embed="rId3"/>
          <a:stretch>
            <a:fillRect/>
          </a:stretch>
        </p:blipFill>
        <p:spPr>
          <a:xfrm>
            <a:off x="3249638" y="362240"/>
            <a:ext cx="5588814" cy="6135110"/>
          </a:xfrm>
        </p:spPr>
      </p:pic>
      <p:sp>
        <p:nvSpPr>
          <p:cNvPr id="6" name="TextBox 5">
            <a:extLst>
              <a:ext uri="{FF2B5EF4-FFF2-40B4-BE49-F238E27FC236}">
                <a16:creationId xmlns:a16="http://schemas.microsoft.com/office/drawing/2014/main" id="{4AF32401-6F81-49F3-985B-C7DA6E32501B}"/>
              </a:ext>
            </a:extLst>
          </p:cNvPr>
          <p:cNvSpPr txBox="1"/>
          <p:nvPr/>
        </p:nvSpPr>
        <p:spPr>
          <a:xfrm>
            <a:off x="747712" y="6486522"/>
            <a:ext cx="46839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ea typeface="+mn-lt"/>
                <a:cs typeface="+mn-lt"/>
              </a:rPr>
              <a:t>Source: Agency for Healthcare Research and Quality (AHRQ)</a:t>
            </a:r>
            <a:endParaRPr lang="en-US" sz="1400"/>
          </a:p>
        </p:txBody>
      </p:sp>
    </p:spTree>
    <p:extLst>
      <p:ext uri="{BB962C8B-B14F-4D97-AF65-F5344CB8AC3E}">
        <p14:creationId xmlns:p14="http://schemas.microsoft.com/office/powerpoint/2010/main" val="2910482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rgbClr val="EFEFEF"/>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Freeform: Shape 10">
            <a:extLst>
              <a:ext uri="{FF2B5EF4-FFF2-40B4-BE49-F238E27FC236}">
                <a16:creationId xmlns:a16="http://schemas.microsoft.com/office/drawing/2014/main" id="{E20AF01B-D099-4710-BF18-E2832A9B6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9E502C-FA62-480B-886F-FFE2D5202830}"/>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a:cs typeface="Calibri Light"/>
              </a:rPr>
              <a:t>Decision Making: Our Process</a:t>
            </a:r>
            <a:endParaRPr lang="en-US" sz="7200" kern="1200">
              <a:solidFill>
                <a:schemeClr val="tx1"/>
              </a:solidFill>
              <a:latin typeface="+mj-lt"/>
              <a:cs typeface="Calibri Light"/>
            </a:endParaRPr>
          </a:p>
        </p:txBody>
      </p:sp>
      <p:sp>
        <p:nvSpPr>
          <p:cNvPr id="8" name="Rectangle 12">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802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Factors We Kept in Mind</a:t>
            </a:r>
            <a:endParaRPr lang="en-US" sz="4000" b="1">
              <a:ea typeface="+mj-lt"/>
              <a:cs typeface="+mj-lt"/>
            </a:endParaRP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5080313" cy="3695020"/>
          </a:xfrm>
        </p:spPr>
        <p:txBody>
          <a:bodyPr vert="horz" lIns="91440" tIns="45720" rIns="91440" bIns="45720" rtlCol="0" anchor="t">
            <a:normAutofit/>
          </a:bodyPr>
          <a:lstStyle/>
          <a:p>
            <a:pPr marL="0" indent="0">
              <a:buNone/>
            </a:pPr>
            <a:r>
              <a:rPr lang="en-US" sz="2400" b="1">
                <a:ea typeface="+mn-lt"/>
                <a:cs typeface="+mn-lt"/>
              </a:rPr>
              <a:t>Evacuate Decision </a:t>
            </a:r>
            <a:endParaRPr lang="en-US" sz="2400">
              <a:ea typeface="+mn-lt"/>
              <a:cs typeface="+mn-lt"/>
            </a:endParaRPr>
          </a:p>
          <a:p>
            <a:pPr marL="457200" indent="-457200">
              <a:buFont typeface="Arial"/>
              <a:buChar char="•"/>
            </a:pPr>
            <a:r>
              <a:rPr lang="en-US" sz="2200">
                <a:cs typeface="Calibri"/>
              </a:rPr>
              <a:t>Transportation cost of evacuating</a:t>
            </a:r>
            <a:endParaRPr lang="en-US" sz="2200">
              <a:ea typeface="+mn-lt"/>
              <a:cs typeface="+mn-lt"/>
            </a:endParaRPr>
          </a:p>
          <a:p>
            <a:pPr marL="457200" indent="-457200">
              <a:buFont typeface="Arial"/>
              <a:buChar char="•"/>
            </a:pPr>
            <a:r>
              <a:rPr lang="en-US" sz="2200">
                <a:ea typeface="+mn-lt"/>
                <a:cs typeface="+mn-lt"/>
              </a:rPr>
              <a:t>Probability &amp; cost of an adverse event occurring during transport (Random Variable)</a:t>
            </a:r>
          </a:p>
          <a:p>
            <a:pPr>
              <a:buFont typeface="Arial"/>
              <a:buChar char="•"/>
            </a:pPr>
            <a:endParaRPr lang="en-US" sz="2200">
              <a:ea typeface="+mn-lt"/>
              <a:cs typeface="+mn-lt"/>
            </a:endParaRPr>
          </a:p>
          <a:p>
            <a:pPr marL="0" indent="0">
              <a:buNone/>
            </a:pPr>
            <a:endParaRPr lang="en-US" sz="2200">
              <a:cs typeface="Calibri"/>
            </a:endParaRPr>
          </a:p>
          <a:p>
            <a:endParaRPr lang="en-US" sz="2200" u="sng">
              <a:ea typeface="+mn-lt"/>
              <a:cs typeface="+mn-lt"/>
            </a:endParaRPr>
          </a:p>
        </p:txBody>
      </p:sp>
      <p:sp>
        <p:nvSpPr>
          <p:cNvPr id="6" name="TextBox 5">
            <a:extLst>
              <a:ext uri="{FF2B5EF4-FFF2-40B4-BE49-F238E27FC236}">
                <a16:creationId xmlns:a16="http://schemas.microsoft.com/office/drawing/2014/main" id="{6159A8BD-A943-4D66-A6B8-3ED598429120}"/>
              </a:ext>
            </a:extLst>
          </p:cNvPr>
          <p:cNvSpPr txBox="1"/>
          <p:nvPr/>
        </p:nvSpPr>
        <p:spPr>
          <a:xfrm>
            <a:off x="6096001" y="2485292"/>
            <a:ext cx="5627076"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Arial"/>
              </a:rPr>
              <a:t>Do Not Evacuate Decision</a:t>
            </a:r>
            <a:r>
              <a:rPr lang="en-US" sz="2400">
                <a:cs typeface="Arial"/>
              </a:rPr>
              <a:t>​</a:t>
            </a:r>
          </a:p>
          <a:p>
            <a:pPr marL="342900" indent="-342900">
              <a:buFont typeface="Arial"/>
              <a:buChar char="•"/>
            </a:pPr>
            <a:r>
              <a:rPr lang="en-US" sz="2200">
                <a:cs typeface="Arial"/>
              </a:rPr>
              <a:t>Probability of a direct hurricane hit from 72, 48, 24, 12-hour forecast ​</a:t>
            </a:r>
          </a:p>
          <a:p>
            <a:pPr marL="342900" indent="-342900">
              <a:buFont typeface="Arial"/>
              <a:buChar char="•"/>
            </a:pPr>
            <a:r>
              <a:rPr lang="en-US" sz="2200">
                <a:cs typeface="Arial"/>
              </a:rPr>
              <a:t>Probability of a power outage​</a:t>
            </a:r>
            <a:endParaRPr lang="en-US">
              <a:cs typeface="Calibri" panose="020F0502020204030204"/>
            </a:endParaRPr>
          </a:p>
          <a:p>
            <a:pPr marL="342900" indent="-342900">
              <a:buFont typeface="Arial"/>
              <a:buChar char="•"/>
            </a:pPr>
            <a:r>
              <a:rPr lang="en-US" sz="2200">
                <a:cs typeface="Arial"/>
              </a:rPr>
              <a:t>Probability the power outage &gt;= 3 days (Random Variable with Indicator)​</a:t>
            </a:r>
            <a:endParaRPr lang="en-US">
              <a:cs typeface="Calibri" panose="020F0502020204030204"/>
            </a:endParaRPr>
          </a:p>
          <a:p>
            <a:pPr marL="342900" indent="-342900">
              <a:buFont typeface="Arial"/>
              <a:buChar char="•"/>
            </a:pPr>
            <a:r>
              <a:rPr lang="en-US" sz="2200">
                <a:cs typeface="Arial"/>
              </a:rPr>
              <a:t>Probability of an adverse event due to power outage​</a:t>
            </a:r>
            <a:endParaRPr lang="en-US">
              <a:cs typeface="Calibri" panose="020F0502020204030204"/>
            </a:endParaRPr>
          </a:p>
          <a:p>
            <a:pPr marL="342900" indent="-342900">
              <a:buFont typeface="Arial"/>
              <a:buChar char="•"/>
            </a:pPr>
            <a:r>
              <a:rPr lang="en-US" sz="2200">
                <a:cs typeface="Arial"/>
              </a:rPr>
              <a:t>Cost of adverse event during power outage (Random Variable)​</a:t>
            </a:r>
            <a:endParaRPr lang="en-US">
              <a:cs typeface="Calibri" panose="020F0502020204030204"/>
            </a:endParaRPr>
          </a:p>
        </p:txBody>
      </p:sp>
    </p:spTree>
    <p:extLst>
      <p:ext uri="{BB962C8B-B14F-4D97-AF65-F5344CB8AC3E}">
        <p14:creationId xmlns:p14="http://schemas.microsoft.com/office/powerpoint/2010/main" val="3492277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National Hurricane Center Error Data</a:t>
            </a:r>
            <a:endParaRPr lang="en-US"/>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2" name="Picture 6" descr="Table&#10;&#10;Description automatically generated">
            <a:extLst>
              <a:ext uri="{FF2B5EF4-FFF2-40B4-BE49-F238E27FC236}">
                <a16:creationId xmlns:a16="http://schemas.microsoft.com/office/drawing/2014/main" id="{95940344-8425-40FC-91B0-E25FED363573}"/>
              </a:ext>
            </a:extLst>
          </p:cNvPr>
          <p:cNvPicPr>
            <a:picLocks noChangeAspect="1"/>
          </p:cNvPicPr>
          <p:nvPr/>
        </p:nvPicPr>
        <p:blipFill>
          <a:blip r:embed="rId3"/>
          <a:stretch>
            <a:fillRect/>
          </a:stretch>
        </p:blipFill>
        <p:spPr>
          <a:xfrm>
            <a:off x="1569357" y="1756743"/>
            <a:ext cx="7150100" cy="3834370"/>
          </a:xfrm>
          <a:prstGeom prst="rect">
            <a:avLst/>
          </a:prstGeom>
        </p:spPr>
      </p:pic>
      <p:pic>
        <p:nvPicPr>
          <p:cNvPr id="14" name="Picture 5" descr="Graphical user interface, text, email&#10;&#10;Description automatically generated">
            <a:extLst>
              <a:ext uri="{FF2B5EF4-FFF2-40B4-BE49-F238E27FC236}">
                <a16:creationId xmlns:a16="http://schemas.microsoft.com/office/drawing/2014/main" id="{D455DAA4-E49E-4BCB-919A-B869E96DEB37}"/>
              </a:ext>
            </a:extLst>
          </p:cNvPr>
          <p:cNvPicPr>
            <a:picLocks noChangeAspect="1"/>
          </p:cNvPicPr>
          <p:nvPr/>
        </p:nvPicPr>
        <p:blipFill>
          <a:blip r:embed="rId4"/>
          <a:stretch>
            <a:fillRect/>
          </a:stretch>
        </p:blipFill>
        <p:spPr>
          <a:xfrm rot="20520000">
            <a:off x="2818601" y="2972904"/>
            <a:ext cx="8585200" cy="2375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4" descr="Graphical user interface, text, application&#10;&#10;Description automatically generated">
            <a:extLst>
              <a:ext uri="{FF2B5EF4-FFF2-40B4-BE49-F238E27FC236}">
                <a16:creationId xmlns:a16="http://schemas.microsoft.com/office/drawing/2014/main" id="{4B992B94-1F5D-4434-8AEA-69724911793C}"/>
              </a:ext>
            </a:extLst>
          </p:cNvPr>
          <p:cNvPicPr>
            <a:picLocks noChangeAspect="1"/>
          </p:cNvPicPr>
          <p:nvPr/>
        </p:nvPicPr>
        <p:blipFill>
          <a:blip r:embed="rId5"/>
          <a:stretch>
            <a:fillRect/>
          </a:stretch>
        </p:blipFill>
        <p:spPr>
          <a:xfrm>
            <a:off x="6916057" y="5129199"/>
            <a:ext cx="2743200" cy="12550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7973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Tracking Error Definition</a:t>
            </a:r>
            <a:endParaRPr lang="en-US" err="1"/>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a:buFont typeface="Arial"/>
              <a:buChar char="•"/>
            </a:pPr>
            <a:endParaRPr lang="en-US" sz="2200">
              <a:ea typeface="+mn-lt"/>
              <a:cs typeface="+mn-lt"/>
            </a:endParaRPr>
          </a:p>
          <a:p>
            <a:endParaRPr lang="en-US" sz="2200">
              <a:ea typeface="+mn-lt"/>
              <a:cs typeface="+mn-lt"/>
            </a:endParaRPr>
          </a:p>
          <a:p>
            <a:endParaRPr lang="en-US" sz="2200" u="sng">
              <a:ea typeface="+mn-lt"/>
              <a:cs typeface="+mn-lt"/>
            </a:endParaRPr>
          </a:p>
        </p:txBody>
      </p:sp>
      <p:pic>
        <p:nvPicPr>
          <p:cNvPr id="4" name="Picture 4" descr="Map&#10;&#10;Description automatically generated">
            <a:extLst>
              <a:ext uri="{FF2B5EF4-FFF2-40B4-BE49-F238E27FC236}">
                <a16:creationId xmlns:a16="http://schemas.microsoft.com/office/drawing/2014/main" id="{14960142-323E-46B6-8CBE-DF5741F350C8}"/>
              </a:ext>
            </a:extLst>
          </p:cNvPr>
          <p:cNvPicPr>
            <a:picLocks noChangeAspect="1"/>
          </p:cNvPicPr>
          <p:nvPr/>
        </p:nvPicPr>
        <p:blipFill>
          <a:blip r:embed="rId3"/>
          <a:stretch>
            <a:fillRect/>
          </a:stretch>
        </p:blipFill>
        <p:spPr>
          <a:xfrm>
            <a:off x="650882" y="1792922"/>
            <a:ext cx="6848475" cy="4746830"/>
          </a:xfrm>
          <a:prstGeom prst="rect">
            <a:avLst/>
          </a:prstGeom>
        </p:spPr>
      </p:pic>
      <p:sp>
        <p:nvSpPr>
          <p:cNvPr id="5" name="Rectangle 4">
            <a:extLst>
              <a:ext uri="{FF2B5EF4-FFF2-40B4-BE49-F238E27FC236}">
                <a16:creationId xmlns:a16="http://schemas.microsoft.com/office/drawing/2014/main" id="{48ABFB8E-A347-47EA-97A2-FC35A2B91540}"/>
              </a:ext>
            </a:extLst>
          </p:cNvPr>
          <p:cNvSpPr/>
          <p:nvPr/>
        </p:nvSpPr>
        <p:spPr>
          <a:xfrm>
            <a:off x="7642999" y="1806414"/>
            <a:ext cx="4068095" cy="4756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u="sng">
                <a:cs typeface="Calibri"/>
              </a:rPr>
              <a:t>Tracking Error Example</a:t>
            </a:r>
            <a:br>
              <a:rPr lang="en-US">
                <a:cs typeface="Calibri"/>
              </a:rPr>
            </a:br>
            <a:r>
              <a:rPr lang="en-US">
                <a:cs typeface="Calibri"/>
              </a:rPr>
              <a:t>Thursday at 1am a 72 hr. forecast of the hurricane center is made</a:t>
            </a: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r>
              <a:rPr lang="en-US">
                <a:cs typeface="Calibri"/>
              </a:rPr>
              <a:t>However, the actual location measured 72 hours later is here...</a:t>
            </a:r>
          </a:p>
          <a:p>
            <a:pPr algn="ctr"/>
            <a:endParaRPr lang="en-US">
              <a:cs typeface="Calibri"/>
            </a:endParaRPr>
          </a:p>
          <a:p>
            <a:pPr algn="ctr"/>
            <a:endParaRPr lang="en-US">
              <a:cs typeface="Calibri"/>
            </a:endParaRPr>
          </a:p>
          <a:p>
            <a:pPr algn="ctr"/>
            <a:br>
              <a:rPr lang="en-US">
                <a:cs typeface="Calibri"/>
              </a:rPr>
            </a:br>
            <a:r>
              <a:rPr lang="en-US">
                <a:cs typeface="Calibri"/>
              </a:rPr>
              <a:t>The distance between forecasted location and actual is the error (nautical miles)</a:t>
            </a:r>
          </a:p>
          <a:p>
            <a:pPr algn="ctr"/>
            <a:endParaRPr lang="en-US">
              <a:cs typeface="Calibri"/>
            </a:endParaRPr>
          </a:p>
        </p:txBody>
      </p:sp>
      <p:cxnSp>
        <p:nvCxnSpPr>
          <p:cNvPr id="6" name="Straight Arrow Connector 5">
            <a:extLst>
              <a:ext uri="{FF2B5EF4-FFF2-40B4-BE49-F238E27FC236}">
                <a16:creationId xmlns:a16="http://schemas.microsoft.com/office/drawing/2014/main" id="{9BA82713-5C33-415E-84F2-E202CB1AB3A3}"/>
              </a:ext>
            </a:extLst>
          </p:cNvPr>
          <p:cNvCxnSpPr/>
          <p:nvPr/>
        </p:nvCxnSpPr>
        <p:spPr>
          <a:xfrm>
            <a:off x="5393871" y="302622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8FFB81-5C32-44E9-AD3C-D98A6E7CC774}"/>
              </a:ext>
            </a:extLst>
          </p:cNvPr>
          <p:cNvCxnSpPr/>
          <p:nvPr/>
        </p:nvCxnSpPr>
        <p:spPr>
          <a:xfrm>
            <a:off x="5536746" y="3169103"/>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Explosion: 8 Points 8">
            <a:extLst>
              <a:ext uri="{FF2B5EF4-FFF2-40B4-BE49-F238E27FC236}">
                <a16:creationId xmlns:a16="http://schemas.microsoft.com/office/drawing/2014/main" id="{3E9C8B06-5F8C-4D70-B9CF-1A153CB85639}"/>
              </a:ext>
            </a:extLst>
          </p:cNvPr>
          <p:cNvSpPr/>
          <p:nvPr/>
        </p:nvSpPr>
        <p:spPr>
          <a:xfrm>
            <a:off x="5191079" y="3499405"/>
            <a:ext cx="503904" cy="479323"/>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1520355B-957E-422D-B414-EE49AB5D46F4}"/>
              </a:ext>
            </a:extLst>
          </p:cNvPr>
          <p:cNvSpPr/>
          <p:nvPr/>
        </p:nvSpPr>
        <p:spPr>
          <a:xfrm>
            <a:off x="6901228" y="3416249"/>
            <a:ext cx="4284916" cy="70472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In 72 hours we think it will be here</a:t>
            </a:r>
          </a:p>
        </p:txBody>
      </p:sp>
      <p:sp>
        <p:nvSpPr>
          <p:cNvPr id="13" name="Rectangle 12">
            <a:extLst>
              <a:ext uri="{FF2B5EF4-FFF2-40B4-BE49-F238E27FC236}">
                <a16:creationId xmlns:a16="http://schemas.microsoft.com/office/drawing/2014/main" id="{B720E368-4377-4D42-9C1F-015FFC1C4008}"/>
              </a:ext>
            </a:extLst>
          </p:cNvPr>
          <p:cNvSpPr/>
          <p:nvPr/>
        </p:nvSpPr>
        <p:spPr>
          <a:xfrm>
            <a:off x="4166374" y="5522700"/>
            <a:ext cx="2261418" cy="909483"/>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AD77AA-AF9B-4A0C-87EA-089C773D4A4D}"/>
              </a:ext>
            </a:extLst>
          </p:cNvPr>
          <p:cNvSpPr/>
          <p:nvPr/>
        </p:nvSpPr>
        <p:spPr>
          <a:xfrm>
            <a:off x="7775322" y="1873417"/>
            <a:ext cx="3810691" cy="113070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xplosion: 8 Points 16">
            <a:extLst>
              <a:ext uri="{FF2B5EF4-FFF2-40B4-BE49-F238E27FC236}">
                <a16:creationId xmlns:a16="http://schemas.microsoft.com/office/drawing/2014/main" id="{D3670DAE-8E6D-4FAD-A517-1CF6659DF91F}"/>
              </a:ext>
            </a:extLst>
          </p:cNvPr>
          <p:cNvSpPr/>
          <p:nvPr/>
        </p:nvSpPr>
        <p:spPr>
          <a:xfrm>
            <a:off x="9425972" y="4805251"/>
            <a:ext cx="503904" cy="479323"/>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4010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FE760-0237-41DC-859D-1F84935D4E3C}"/>
              </a:ext>
            </a:extLst>
          </p:cNvPr>
          <p:cNvSpPr>
            <a:spLocks noGrp="1"/>
          </p:cNvSpPr>
          <p:nvPr>
            <p:ph type="title"/>
          </p:nvPr>
        </p:nvSpPr>
        <p:spPr>
          <a:xfrm>
            <a:off x="838200" y="557188"/>
            <a:ext cx="10515600" cy="1133499"/>
          </a:xfrm>
        </p:spPr>
        <p:txBody>
          <a:bodyPr>
            <a:normAutofit/>
          </a:bodyPr>
          <a:lstStyle/>
          <a:p>
            <a:pPr algn="ctr"/>
            <a:r>
              <a:rPr lang="en-US">
                <a:cs typeface="Calibri Light"/>
              </a:rPr>
              <a:t>Decision Making: Considerations</a:t>
            </a:r>
          </a:p>
        </p:txBody>
      </p:sp>
      <p:graphicFrame>
        <p:nvGraphicFramePr>
          <p:cNvPr id="8" name="Content Placeholder 2">
            <a:extLst>
              <a:ext uri="{FF2B5EF4-FFF2-40B4-BE49-F238E27FC236}">
                <a16:creationId xmlns:a16="http://schemas.microsoft.com/office/drawing/2014/main" id="{64E88863-6F0E-4258-9C89-4BD2D0E66BC6}"/>
              </a:ext>
            </a:extLst>
          </p:cNvPr>
          <p:cNvGraphicFramePr>
            <a:graphicFrameLocks noGrp="1"/>
          </p:cNvGraphicFramePr>
          <p:nvPr>
            <p:ph idx="1"/>
            <p:extLst>
              <p:ext uri="{D42A27DB-BD31-4B8C-83A1-F6EECF244321}">
                <p14:modId xmlns:p14="http://schemas.microsoft.com/office/powerpoint/2010/main" val="526624212"/>
              </p:ext>
            </p:extLst>
          </p:nvPr>
        </p:nvGraphicFramePr>
        <p:xfrm>
          <a:off x="841820" y="1950379"/>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4" name="TextBox 43">
            <a:extLst>
              <a:ext uri="{FF2B5EF4-FFF2-40B4-BE49-F238E27FC236}">
                <a16:creationId xmlns:a16="http://schemas.microsoft.com/office/drawing/2014/main" id="{809797CF-64E6-4D1D-BF86-5299D92DE9F2}"/>
              </a:ext>
            </a:extLst>
          </p:cNvPr>
          <p:cNvSpPr txBox="1"/>
          <p:nvPr/>
        </p:nvSpPr>
        <p:spPr>
          <a:xfrm>
            <a:off x="271462" y="6426991"/>
            <a:ext cx="49934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ea typeface="+mn-lt"/>
                <a:cs typeface="+mn-lt"/>
              </a:rPr>
              <a:t>Source: </a:t>
            </a:r>
            <a:r>
              <a:rPr lang="en-US" sz="1400">
                <a:ea typeface="+mn-lt"/>
                <a:cs typeface="+mn-lt"/>
              </a:rPr>
              <a:t>The Palgrave Encyclopedia of Strategic Management</a:t>
            </a:r>
            <a:endParaRPr lang="en-US" sz="1400"/>
          </a:p>
        </p:txBody>
      </p:sp>
    </p:spTree>
    <p:extLst>
      <p:ext uri="{BB962C8B-B14F-4D97-AF65-F5344CB8AC3E}">
        <p14:creationId xmlns:p14="http://schemas.microsoft.com/office/powerpoint/2010/main" val="1568017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ea typeface="+mj-lt"/>
                <a:cs typeface="+mj-lt"/>
              </a:rPr>
              <a:t>Forecasting Error as Function of Time</a:t>
            </a:r>
            <a:endParaRPr lang="en-US"/>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 name="Picture 5" descr="A picture containing diagram&#10;&#10;Description automatically generated">
            <a:extLst>
              <a:ext uri="{FF2B5EF4-FFF2-40B4-BE49-F238E27FC236}">
                <a16:creationId xmlns:a16="http://schemas.microsoft.com/office/drawing/2014/main" id="{AAE7AA06-6861-41C8-A83D-2F5040CB9865}"/>
              </a:ext>
            </a:extLst>
          </p:cNvPr>
          <p:cNvPicPr>
            <a:picLocks noChangeAspect="1"/>
          </p:cNvPicPr>
          <p:nvPr/>
        </p:nvPicPr>
        <p:blipFill rotWithShape="1">
          <a:blip r:embed="rId3"/>
          <a:srcRect r="-1531" b="28713"/>
          <a:stretch/>
        </p:blipFill>
        <p:spPr>
          <a:xfrm>
            <a:off x="556656" y="1461529"/>
            <a:ext cx="7322505" cy="5311981"/>
          </a:xfrm>
          <a:prstGeom prst="rect">
            <a:avLst/>
          </a:prstGeom>
        </p:spPr>
      </p:pic>
      <p:pic>
        <p:nvPicPr>
          <p:cNvPr id="3" name="Picture 3" descr="Text, table&#10;&#10;Description automatically generated">
            <a:extLst>
              <a:ext uri="{FF2B5EF4-FFF2-40B4-BE49-F238E27FC236}">
                <a16:creationId xmlns:a16="http://schemas.microsoft.com/office/drawing/2014/main" id="{83A7620E-357C-4779-A7F5-1D1490E3607A}"/>
              </a:ext>
            </a:extLst>
          </p:cNvPr>
          <p:cNvPicPr>
            <a:picLocks noChangeAspect="1"/>
          </p:cNvPicPr>
          <p:nvPr/>
        </p:nvPicPr>
        <p:blipFill>
          <a:blip r:embed="rId4"/>
          <a:stretch>
            <a:fillRect/>
          </a:stretch>
        </p:blipFill>
        <p:spPr>
          <a:xfrm>
            <a:off x="7651595" y="1459252"/>
            <a:ext cx="4285785" cy="1160984"/>
          </a:xfrm>
          <a:prstGeom prst="rect">
            <a:avLst/>
          </a:prstGeom>
        </p:spPr>
      </p:pic>
    </p:spTree>
    <p:extLst>
      <p:ext uri="{BB962C8B-B14F-4D97-AF65-F5344CB8AC3E}">
        <p14:creationId xmlns:p14="http://schemas.microsoft.com/office/powerpoint/2010/main" val="1953400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ea typeface="+mj-lt"/>
                <a:cs typeface="+mj-lt"/>
              </a:rPr>
              <a:t>Power Outage Assumptions</a:t>
            </a:r>
            <a:endParaRPr lang="en-US"/>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07389B6-D156-49BF-915C-405F669747B9}"/>
              </a:ext>
            </a:extLst>
          </p:cNvPr>
          <p:cNvSpPr txBox="1"/>
          <p:nvPr/>
        </p:nvSpPr>
        <p:spPr>
          <a:xfrm>
            <a:off x="560614" y="2193471"/>
            <a:ext cx="493395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200">
                <a:ea typeface="+mn-lt"/>
                <a:cs typeface="+mn-lt"/>
              </a:rPr>
              <a:t> No categories</a:t>
            </a:r>
          </a:p>
          <a:p>
            <a:pPr marL="285750" indent="-285750">
              <a:buFont typeface="Arial,Sans-Serif"/>
              <a:buChar char="•"/>
            </a:pPr>
            <a:r>
              <a:rPr lang="en-US" sz="2200">
                <a:ea typeface="+mn-lt"/>
                <a:cs typeface="+mn-lt"/>
              </a:rPr>
              <a:t> Incomplete data, and historical data </a:t>
            </a:r>
          </a:p>
          <a:p>
            <a:r>
              <a:rPr lang="en-US" sz="2200">
                <a:ea typeface="+mn-lt"/>
                <a:cs typeface="+mn-lt"/>
              </a:rPr>
              <a:t>      for all types of outages in USA, </a:t>
            </a:r>
            <a:endParaRPr lang="en-US">
              <a:ea typeface="+mn-lt"/>
              <a:cs typeface="+mn-lt"/>
            </a:endParaRPr>
          </a:p>
          <a:p>
            <a:r>
              <a:rPr lang="en-US" sz="2200">
                <a:ea typeface="+mn-lt"/>
                <a:cs typeface="+mn-lt"/>
              </a:rPr>
              <a:t>      not just hurricanes</a:t>
            </a:r>
            <a:endParaRPr lang="en-US">
              <a:cs typeface="Calibri" panose="020F0502020204030204"/>
            </a:endParaRPr>
          </a:p>
          <a:p>
            <a:pPr marL="285750" indent="-285750">
              <a:buFont typeface="Arial,Sans-Serif"/>
              <a:buChar char="•"/>
            </a:pPr>
            <a:r>
              <a:rPr lang="en-US" sz="2200">
                <a:ea typeface="+mn-lt"/>
                <a:cs typeface="+mn-lt"/>
              </a:rPr>
              <a:t> Shows outages for the United States (outages in Kentucky and Ohio from Ike and Sandy)</a:t>
            </a:r>
            <a:endParaRPr lang="en-US">
              <a:cs typeface="Calibri" panose="020F0502020204030204"/>
            </a:endParaRPr>
          </a:p>
          <a:p>
            <a:pPr marL="285750" indent="-285750">
              <a:buFont typeface="Arial,Sans-Serif"/>
              <a:buChar char="•"/>
            </a:pPr>
            <a:r>
              <a:rPr lang="en-US" sz="2200">
                <a:ea typeface="+mn-lt"/>
                <a:cs typeface="+mn-lt"/>
              </a:rPr>
              <a:t> 3 days max on generator</a:t>
            </a:r>
          </a:p>
          <a:p>
            <a:pPr algn="l"/>
            <a:endParaRPr lang="en-US" sz="2200">
              <a:cs typeface="Calibri"/>
            </a:endParaRPr>
          </a:p>
        </p:txBody>
      </p:sp>
      <p:graphicFrame>
        <p:nvGraphicFramePr>
          <p:cNvPr id="4" name="Table 3">
            <a:extLst>
              <a:ext uri="{FF2B5EF4-FFF2-40B4-BE49-F238E27FC236}">
                <a16:creationId xmlns:a16="http://schemas.microsoft.com/office/drawing/2014/main" id="{D3D9DD1C-FE36-4A57-BB76-6697B535A401}"/>
              </a:ext>
            </a:extLst>
          </p:cNvPr>
          <p:cNvGraphicFramePr>
            <a:graphicFrameLocks noGrp="1"/>
          </p:cNvGraphicFramePr>
          <p:nvPr>
            <p:extLst>
              <p:ext uri="{D42A27DB-BD31-4B8C-83A1-F6EECF244321}">
                <p14:modId xmlns:p14="http://schemas.microsoft.com/office/powerpoint/2010/main" val="2228102788"/>
              </p:ext>
            </p:extLst>
          </p:nvPr>
        </p:nvGraphicFramePr>
        <p:xfrm>
          <a:off x="5567794" y="2436914"/>
          <a:ext cx="6194490" cy="2194560"/>
        </p:xfrm>
        <a:graphic>
          <a:graphicData uri="http://schemas.openxmlformats.org/drawingml/2006/table">
            <a:tbl>
              <a:tblPr firstRow="1" bandRow="1">
                <a:tableStyleId>{0E3FDE45-AF77-4B5C-9715-49D594BDF05E}</a:tableStyleId>
              </a:tblPr>
              <a:tblGrid>
                <a:gridCol w="1187532">
                  <a:extLst>
                    <a:ext uri="{9D8B030D-6E8A-4147-A177-3AD203B41FA5}">
                      <a16:colId xmlns:a16="http://schemas.microsoft.com/office/drawing/2014/main" val="4175189391"/>
                    </a:ext>
                  </a:extLst>
                </a:gridCol>
                <a:gridCol w="1290267">
                  <a:extLst>
                    <a:ext uri="{9D8B030D-6E8A-4147-A177-3AD203B41FA5}">
                      <a16:colId xmlns:a16="http://schemas.microsoft.com/office/drawing/2014/main" val="1596709786"/>
                    </a:ext>
                  </a:extLst>
                </a:gridCol>
                <a:gridCol w="1238899">
                  <a:extLst>
                    <a:ext uri="{9D8B030D-6E8A-4147-A177-3AD203B41FA5}">
                      <a16:colId xmlns:a16="http://schemas.microsoft.com/office/drawing/2014/main" val="2477703065"/>
                    </a:ext>
                  </a:extLst>
                </a:gridCol>
                <a:gridCol w="619448">
                  <a:extLst>
                    <a:ext uri="{9D8B030D-6E8A-4147-A177-3AD203B41FA5}">
                      <a16:colId xmlns:a16="http://schemas.microsoft.com/office/drawing/2014/main" val="139509416"/>
                    </a:ext>
                  </a:extLst>
                </a:gridCol>
                <a:gridCol w="619448">
                  <a:extLst>
                    <a:ext uri="{9D8B030D-6E8A-4147-A177-3AD203B41FA5}">
                      <a16:colId xmlns:a16="http://schemas.microsoft.com/office/drawing/2014/main" val="376286192"/>
                    </a:ext>
                  </a:extLst>
                </a:gridCol>
                <a:gridCol w="619448">
                  <a:extLst>
                    <a:ext uri="{9D8B030D-6E8A-4147-A177-3AD203B41FA5}">
                      <a16:colId xmlns:a16="http://schemas.microsoft.com/office/drawing/2014/main" val="967890008"/>
                    </a:ext>
                  </a:extLst>
                </a:gridCol>
                <a:gridCol w="619448">
                  <a:extLst>
                    <a:ext uri="{9D8B030D-6E8A-4147-A177-3AD203B41FA5}">
                      <a16:colId xmlns:a16="http://schemas.microsoft.com/office/drawing/2014/main" val="1701836700"/>
                    </a:ext>
                  </a:extLst>
                </a:gridCol>
              </a:tblGrid>
              <a:tr h="526967">
                <a:tc rowSpan="2">
                  <a:txBody>
                    <a:bodyPr/>
                    <a:lstStyle/>
                    <a:p>
                      <a:pPr marL="0" algn="ctr" rtl="0" eaLnBrk="1" latinLnBrk="0" hangingPunct="1">
                        <a:spcBef>
                          <a:spcPts val="0"/>
                        </a:spcBef>
                        <a:spcAft>
                          <a:spcPts val="0"/>
                        </a:spcAft>
                      </a:pPr>
                      <a:r>
                        <a:rPr lang="en-US" sz="1800" kern="1200">
                          <a:effectLst/>
                        </a:rPr>
                        <a:t>Category</a:t>
                      </a:r>
                      <a:endParaRPr lang="en-US">
                        <a:effectLst/>
                      </a:endParaRPr>
                    </a:p>
                  </a:txBody>
                  <a:tcPr marL="0" marR="0" marT="0" marB="0" anchor="ctr"/>
                </a:tc>
                <a:tc rowSpan="2">
                  <a:txBody>
                    <a:bodyPr/>
                    <a:lstStyle/>
                    <a:p>
                      <a:pPr marL="0" algn="ctr" rtl="0" eaLnBrk="1" latinLnBrk="0" hangingPunct="1">
                        <a:spcBef>
                          <a:spcPts val="0"/>
                        </a:spcBef>
                        <a:spcAft>
                          <a:spcPts val="0"/>
                        </a:spcAft>
                      </a:pPr>
                      <a:r>
                        <a:rPr lang="en-US" sz="1800" kern="1200">
                          <a:effectLst/>
                        </a:rPr>
                        <a:t>Averages Days out of power</a:t>
                      </a:r>
                      <a:endParaRPr lang="en-US">
                        <a:effectLst/>
                      </a:endParaRPr>
                    </a:p>
                  </a:txBody>
                  <a:tcPr marL="0" marR="0" marT="0" marB="0" anchor="ctr"/>
                </a:tc>
                <a:tc rowSpan="2">
                  <a:txBody>
                    <a:bodyPr/>
                    <a:lstStyle/>
                    <a:p>
                      <a:pPr marL="0" algn="ctr" rtl="0" eaLnBrk="1" latinLnBrk="0" hangingPunct="1">
                        <a:spcBef>
                          <a:spcPts val="0"/>
                        </a:spcBef>
                        <a:spcAft>
                          <a:spcPts val="0"/>
                        </a:spcAft>
                      </a:pPr>
                      <a:r>
                        <a:rPr lang="en-US" sz="1800" kern="1200">
                          <a:effectLst/>
                        </a:rPr>
                        <a:t>Total number of hurricanes</a:t>
                      </a:r>
                      <a:endParaRPr lang="en-US">
                        <a:effectLst/>
                      </a:endParaRPr>
                    </a:p>
                  </a:txBody>
                  <a:tcPr marL="0" marR="0" marT="0" marB="0" anchor="ctr"/>
                </a:tc>
                <a:tc gridSpan="2">
                  <a:txBody>
                    <a:bodyPr/>
                    <a:lstStyle/>
                    <a:p>
                      <a:pPr marL="0" algn="ctr" rtl="0" eaLnBrk="1" latinLnBrk="0" hangingPunct="1">
                        <a:spcBef>
                          <a:spcPts val="0"/>
                        </a:spcBef>
                        <a:spcAft>
                          <a:spcPts val="0"/>
                        </a:spcAft>
                      </a:pPr>
                      <a:r>
                        <a:rPr lang="en-US" sz="1800" kern="1200">
                          <a:effectLst/>
                        </a:rPr>
                        <a:t>Outage &lt;= 3 days</a:t>
                      </a:r>
                      <a:endParaRPr lang="en-US">
                        <a:effectLst/>
                      </a:endParaRPr>
                    </a:p>
                  </a:txBody>
                  <a:tcPr marL="0" marR="0" marT="0" marB="0" anchor="ctr"/>
                </a:tc>
                <a:tc hMerge="1">
                  <a:txBody>
                    <a:bodyPr/>
                    <a:lstStyle/>
                    <a:p>
                      <a:endParaRPr lang="en-US"/>
                    </a:p>
                  </a:txBody>
                  <a:tcPr marL="0" marR="0" marT="0" marB="0" horzOverflow="overflow"/>
                </a:tc>
                <a:tc gridSpan="2">
                  <a:txBody>
                    <a:bodyPr/>
                    <a:lstStyle/>
                    <a:p>
                      <a:pPr marL="0" algn="ctr" rtl="0" eaLnBrk="1" latinLnBrk="0" hangingPunct="1">
                        <a:spcBef>
                          <a:spcPts val="0"/>
                        </a:spcBef>
                        <a:spcAft>
                          <a:spcPts val="0"/>
                        </a:spcAft>
                      </a:pPr>
                      <a:r>
                        <a:rPr lang="en-US" sz="1800" kern="1200">
                          <a:effectLst/>
                        </a:rPr>
                        <a:t>Outage &gt; 3 days</a:t>
                      </a:r>
                      <a:endParaRPr lang="en-US">
                        <a:effectLst/>
                      </a:endParaRPr>
                    </a:p>
                  </a:txBody>
                  <a:tcPr marL="0" marR="0" marT="0" marB="0" anchor="ctr"/>
                </a:tc>
                <a:tc hMerge="1">
                  <a:txBody>
                    <a:bodyPr/>
                    <a:lstStyle/>
                    <a:p>
                      <a:endParaRPr lang="en-US"/>
                    </a:p>
                  </a:txBody>
                  <a:tcPr marL="0" marR="0" marT="0" marB="0" horzOverflow="overflow"/>
                </a:tc>
                <a:extLst>
                  <a:ext uri="{0D108BD9-81ED-4DB2-BD59-A6C34878D82A}">
                    <a16:rowId xmlns:a16="http://schemas.microsoft.com/office/drawing/2014/main" val="2459670214"/>
                  </a:ext>
                </a:extLst>
              </a:tr>
              <a:tr h="263483">
                <a:tc vMerge="1">
                  <a:txBody>
                    <a:bodyPr/>
                    <a:lstStyle/>
                    <a:p>
                      <a:endParaRPr lang="en-US"/>
                    </a:p>
                  </a:txBody>
                  <a:tcPr marL="0" marR="0" marT="0" marB="0" horzOverflow="overflow"/>
                </a:tc>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marL="0" algn="ctr" rtl="0" eaLnBrk="1" latinLnBrk="0" hangingPunct="1">
                        <a:spcBef>
                          <a:spcPts val="0"/>
                        </a:spcBef>
                        <a:spcAft>
                          <a:spcPts val="0"/>
                        </a:spcAft>
                      </a:pPr>
                      <a:r>
                        <a:rPr lang="en-US" sz="1800" kern="1200">
                          <a:effectLst/>
                        </a:rPr>
                        <a: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a:t>
                      </a:r>
                      <a:endParaRPr lang="en-US">
                        <a:effectLst/>
                      </a:endParaRPr>
                    </a:p>
                  </a:txBody>
                  <a:tcPr marL="0" marR="0" marT="0" marB="0" anchor="ctr"/>
                </a:tc>
                <a:extLst>
                  <a:ext uri="{0D108BD9-81ED-4DB2-BD59-A6C34878D82A}">
                    <a16:rowId xmlns:a16="http://schemas.microsoft.com/office/drawing/2014/main" val="1835123923"/>
                  </a:ext>
                </a:extLst>
              </a:tr>
              <a:tr h="263483">
                <a:tc>
                  <a:txBody>
                    <a:bodyPr/>
                    <a:lstStyle/>
                    <a:p>
                      <a:pPr marL="0" algn="ctr" rtl="0" eaLnBrk="1" latinLnBrk="0" hangingPunct="1">
                        <a:spcBef>
                          <a:spcPts val="0"/>
                        </a:spcBef>
                        <a:spcAft>
                          <a:spcPts val="0"/>
                        </a:spcAft>
                      </a:pPr>
                      <a:r>
                        <a:rPr lang="en-US" sz="1800" kern="1200">
                          <a:effectLst/>
                        </a:rPr>
                        <a:t>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2.5425</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15</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10</a:t>
                      </a:r>
                      <a:endParaRPr lang="en-US">
                        <a:effectLst/>
                      </a:endParaRPr>
                    </a:p>
                  </a:txBody>
                  <a:tcPr marL="0" marR="0" marT="0" marB="0" anchor="ctr"/>
                </a:tc>
                <a:tc>
                  <a:txBody>
                    <a:bodyPr/>
                    <a:lstStyle/>
                    <a:p>
                      <a:pPr marL="0" algn="ctr" rtl="0" eaLnBrk="1" latinLnBrk="0" hangingPunct="1">
                        <a:spcBef>
                          <a:spcPts val="0"/>
                        </a:spcBef>
                        <a:spcAft>
                          <a:spcPts val="0"/>
                        </a:spcAft>
                      </a:pPr>
                      <a:r>
                        <a:rPr lang="en-US">
                          <a:effectLst/>
                        </a:rPr>
                        <a:t>66%</a:t>
                      </a:r>
                    </a:p>
                  </a:txBody>
                  <a:tcPr marL="0" marR="0" marT="0" marB="0" anchor="ctr"/>
                </a:tc>
                <a:tc>
                  <a:txBody>
                    <a:bodyPr/>
                    <a:lstStyle/>
                    <a:p>
                      <a:pPr marL="0" algn="ctr" rtl="0" eaLnBrk="1" latinLnBrk="0" hangingPunct="1">
                        <a:spcBef>
                          <a:spcPts val="0"/>
                        </a:spcBef>
                        <a:spcAft>
                          <a:spcPts val="0"/>
                        </a:spcAft>
                      </a:pPr>
                      <a:r>
                        <a:rPr lang="en-US" sz="1800" kern="1200">
                          <a:effectLst/>
                        </a:rPr>
                        <a:t>5</a:t>
                      </a:r>
                      <a:endParaRPr lang="en-US">
                        <a:effectLst/>
                      </a:endParaRPr>
                    </a:p>
                  </a:txBody>
                  <a:tcPr marL="0" marR="0" marT="0" marB="0" anchor="ctr"/>
                </a:tc>
                <a:tc>
                  <a:txBody>
                    <a:bodyPr/>
                    <a:lstStyle/>
                    <a:p>
                      <a:pPr marL="0" algn="ctr" rtl="0" eaLnBrk="1" latinLnBrk="0" hangingPunct="1">
                        <a:spcBef>
                          <a:spcPts val="0"/>
                        </a:spcBef>
                        <a:spcAft>
                          <a:spcPts val="0"/>
                        </a:spcAft>
                      </a:pPr>
                      <a:r>
                        <a:rPr lang="en-US">
                          <a:effectLst/>
                        </a:rPr>
                        <a:t>33%</a:t>
                      </a:r>
                    </a:p>
                  </a:txBody>
                  <a:tcPr marL="0" marR="0" marT="0" marB="0" anchor="ctr"/>
                </a:tc>
                <a:extLst>
                  <a:ext uri="{0D108BD9-81ED-4DB2-BD59-A6C34878D82A}">
                    <a16:rowId xmlns:a16="http://schemas.microsoft.com/office/drawing/2014/main" val="4138870889"/>
                  </a:ext>
                </a:extLst>
              </a:tr>
              <a:tr h="263483">
                <a:tc>
                  <a:txBody>
                    <a:bodyPr/>
                    <a:lstStyle/>
                    <a:p>
                      <a:pPr marL="0" algn="ctr" rtl="0" eaLnBrk="1" latinLnBrk="0" hangingPunct="1">
                        <a:spcBef>
                          <a:spcPts val="0"/>
                        </a:spcBef>
                        <a:spcAft>
                          <a:spcPts val="0"/>
                        </a:spcAft>
                      </a:pPr>
                      <a:r>
                        <a:rPr lang="en-US" sz="1800" kern="1200">
                          <a:effectLst/>
                        </a:rPr>
                        <a:t>2</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0</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0</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0</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0</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0</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0</a:t>
                      </a:r>
                      <a:endParaRPr lang="en-US">
                        <a:effectLst/>
                      </a:endParaRPr>
                    </a:p>
                  </a:txBody>
                  <a:tcPr marL="0" marR="0" marT="0" marB="0" anchor="ctr"/>
                </a:tc>
                <a:extLst>
                  <a:ext uri="{0D108BD9-81ED-4DB2-BD59-A6C34878D82A}">
                    <a16:rowId xmlns:a16="http://schemas.microsoft.com/office/drawing/2014/main" val="3088144335"/>
                  </a:ext>
                </a:extLst>
              </a:tr>
              <a:tr h="263483">
                <a:tc>
                  <a:txBody>
                    <a:bodyPr/>
                    <a:lstStyle/>
                    <a:p>
                      <a:pPr marL="0" algn="ctr" rtl="0" eaLnBrk="1" latinLnBrk="0" hangingPunct="1">
                        <a:spcBef>
                          <a:spcPts val="0"/>
                        </a:spcBef>
                        <a:spcAft>
                          <a:spcPts val="0"/>
                        </a:spcAft>
                      </a:pPr>
                      <a:r>
                        <a:rPr lang="en-US" sz="1800" kern="1200">
                          <a:effectLst/>
                        </a:rPr>
                        <a:t>3</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5.0783</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23</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10</a:t>
                      </a:r>
                      <a:endParaRPr lang="en-US">
                        <a:effectLst/>
                      </a:endParaRPr>
                    </a:p>
                  </a:txBody>
                  <a:tcPr marL="0" marR="0" marT="0" marB="0" anchor="ctr"/>
                </a:tc>
                <a:tc>
                  <a:txBody>
                    <a:bodyPr/>
                    <a:lstStyle/>
                    <a:p>
                      <a:pPr marL="0" algn="ctr" rtl="0" eaLnBrk="1" latinLnBrk="0" hangingPunct="1">
                        <a:spcBef>
                          <a:spcPts val="0"/>
                        </a:spcBef>
                        <a:spcAft>
                          <a:spcPts val="0"/>
                        </a:spcAft>
                      </a:pPr>
                      <a:r>
                        <a:rPr lang="en-US">
                          <a:effectLst/>
                        </a:rPr>
                        <a:t>43%</a:t>
                      </a:r>
                    </a:p>
                  </a:txBody>
                  <a:tcPr marL="0" marR="0" marT="0" marB="0" anchor="ctr"/>
                </a:tc>
                <a:tc>
                  <a:txBody>
                    <a:bodyPr/>
                    <a:lstStyle/>
                    <a:p>
                      <a:pPr marL="0" algn="ctr" rtl="0" eaLnBrk="1" latinLnBrk="0" hangingPunct="1">
                        <a:spcBef>
                          <a:spcPts val="0"/>
                        </a:spcBef>
                        <a:spcAft>
                          <a:spcPts val="0"/>
                        </a:spcAft>
                      </a:pPr>
                      <a:r>
                        <a:rPr lang="en-US" sz="1800" kern="1200">
                          <a:effectLst/>
                        </a:rPr>
                        <a:t>13</a:t>
                      </a:r>
                      <a:endParaRPr lang="en-US">
                        <a:effectLst/>
                      </a:endParaRPr>
                    </a:p>
                  </a:txBody>
                  <a:tcPr marL="0" marR="0" marT="0" marB="0" anchor="ctr"/>
                </a:tc>
                <a:tc>
                  <a:txBody>
                    <a:bodyPr/>
                    <a:lstStyle/>
                    <a:p>
                      <a:pPr marL="0" algn="ctr" rtl="0" eaLnBrk="1" latinLnBrk="0" hangingPunct="1">
                        <a:spcBef>
                          <a:spcPts val="0"/>
                        </a:spcBef>
                        <a:spcAft>
                          <a:spcPts val="0"/>
                        </a:spcAft>
                      </a:pPr>
                      <a:r>
                        <a:rPr lang="en-US">
                          <a:effectLst/>
                        </a:rPr>
                        <a:t>57%</a:t>
                      </a:r>
                    </a:p>
                  </a:txBody>
                  <a:tcPr marL="0" marR="0" marT="0" marB="0" anchor="ctr"/>
                </a:tc>
                <a:extLst>
                  <a:ext uri="{0D108BD9-81ED-4DB2-BD59-A6C34878D82A}">
                    <a16:rowId xmlns:a16="http://schemas.microsoft.com/office/drawing/2014/main" val="1580766578"/>
                  </a:ext>
                </a:extLst>
              </a:tr>
              <a:tr h="263483">
                <a:tc>
                  <a:txBody>
                    <a:bodyPr/>
                    <a:lstStyle/>
                    <a:p>
                      <a:pPr marL="0" algn="ctr" rtl="0" eaLnBrk="1" latinLnBrk="0" hangingPunct="1">
                        <a:spcBef>
                          <a:spcPts val="0"/>
                        </a:spcBef>
                        <a:spcAft>
                          <a:spcPts val="0"/>
                        </a:spcAft>
                      </a:pPr>
                      <a:r>
                        <a:rPr lang="en-US" sz="1800" kern="1200">
                          <a:effectLst/>
                        </a:rPr>
                        <a:t>4</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7.5222</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16</a:t>
                      </a:r>
                    </a:p>
                  </a:txBody>
                  <a:tcPr marL="0" marR="0" marT="0" marB="0" anchor="ctr"/>
                </a:tc>
                <a:tc>
                  <a:txBody>
                    <a:bodyPr/>
                    <a:lstStyle/>
                    <a:p>
                      <a:pPr marL="0" algn="ctr" rtl="0" eaLnBrk="1" latinLnBrk="0" hangingPunct="1">
                        <a:spcBef>
                          <a:spcPts val="0"/>
                        </a:spcBef>
                        <a:spcAft>
                          <a:spcPts val="0"/>
                        </a:spcAft>
                      </a:pPr>
                      <a:r>
                        <a:rPr lang="en-US" sz="1800" kern="1200">
                          <a:effectLst/>
                        </a:rPr>
                        <a:t>7</a:t>
                      </a:r>
                      <a:endParaRPr lang="en-US">
                        <a:effectLst/>
                      </a:endParaRPr>
                    </a:p>
                  </a:txBody>
                  <a:tcPr marL="0" marR="0" marT="0" marB="0" anchor="ctr"/>
                </a:tc>
                <a:tc>
                  <a:txBody>
                    <a:bodyPr/>
                    <a:lstStyle/>
                    <a:p>
                      <a:pPr marL="0" algn="ctr" rtl="0" eaLnBrk="1" latinLnBrk="0" hangingPunct="1">
                        <a:spcBef>
                          <a:spcPts val="0"/>
                        </a:spcBef>
                        <a:spcAft>
                          <a:spcPts val="0"/>
                        </a:spcAft>
                      </a:pPr>
                      <a:r>
                        <a:rPr lang="en-US">
                          <a:effectLst/>
                        </a:rPr>
                        <a:t>44%</a:t>
                      </a:r>
                    </a:p>
                  </a:txBody>
                  <a:tcPr marL="0" marR="0" marT="0" marB="0" anchor="ctr"/>
                </a:tc>
                <a:tc>
                  <a:txBody>
                    <a:bodyPr/>
                    <a:lstStyle/>
                    <a:p>
                      <a:pPr marL="0" algn="ctr" rtl="0" eaLnBrk="1" latinLnBrk="0" hangingPunct="1">
                        <a:spcBef>
                          <a:spcPts val="0"/>
                        </a:spcBef>
                        <a:spcAft>
                          <a:spcPts val="0"/>
                        </a:spcAft>
                      </a:pPr>
                      <a:r>
                        <a:rPr lang="en-US" sz="1800" kern="1200">
                          <a:effectLst/>
                        </a:rPr>
                        <a:t>9</a:t>
                      </a:r>
                      <a:endParaRPr lang="en-US">
                        <a:effectLst/>
                      </a:endParaRPr>
                    </a:p>
                  </a:txBody>
                  <a:tcPr marL="0" marR="0" marT="0" marB="0" anchor="ctr"/>
                </a:tc>
                <a:tc>
                  <a:txBody>
                    <a:bodyPr/>
                    <a:lstStyle/>
                    <a:p>
                      <a:pPr marL="0" algn="ctr" rtl="0" eaLnBrk="1" latinLnBrk="0" hangingPunct="1">
                        <a:spcBef>
                          <a:spcPts val="0"/>
                        </a:spcBef>
                        <a:spcAft>
                          <a:spcPts val="0"/>
                        </a:spcAft>
                      </a:pPr>
                      <a:r>
                        <a:rPr lang="en-US">
                          <a:effectLst/>
                        </a:rPr>
                        <a:t>56%</a:t>
                      </a:r>
                    </a:p>
                  </a:txBody>
                  <a:tcPr marL="0" marR="0" marT="0" marB="0" anchor="ctr"/>
                </a:tc>
                <a:extLst>
                  <a:ext uri="{0D108BD9-81ED-4DB2-BD59-A6C34878D82A}">
                    <a16:rowId xmlns:a16="http://schemas.microsoft.com/office/drawing/2014/main" val="4168923093"/>
                  </a:ext>
                </a:extLst>
              </a:tr>
              <a:tr h="263483">
                <a:tc>
                  <a:txBody>
                    <a:bodyPr/>
                    <a:lstStyle/>
                    <a:p>
                      <a:pPr marL="0" algn="ctr" rtl="0" eaLnBrk="1" latinLnBrk="0" hangingPunct="1">
                        <a:spcBef>
                          <a:spcPts val="0"/>
                        </a:spcBef>
                        <a:spcAft>
                          <a:spcPts val="0"/>
                        </a:spcAft>
                      </a:pPr>
                      <a:r>
                        <a:rPr lang="en-US" sz="1800" kern="1200">
                          <a:effectLst/>
                        </a:rPr>
                        <a:t>5</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4.6021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17</a:t>
                      </a:r>
                      <a:endParaRPr lang="en-US">
                        <a:effectLst/>
                      </a:endParaRPr>
                    </a:p>
                  </a:txBody>
                  <a:tcPr marL="0" marR="0" marT="0" marB="0" anchor="ctr"/>
                </a:tc>
                <a:tc>
                  <a:txBody>
                    <a:bodyPr/>
                    <a:lstStyle/>
                    <a:p>
                      <a:pPr marL="0" algn="ctr" rtl="0" eaLnBrk="1" latinLnBrk="0" hangingPunct="1">
                        <a:spcBef>
                          <a:spcPts val="0"/>
                        </a:spcBef>
                        <a:spcAft>
                          <a:spcPts val="0"/>
                        </a:spcAft>
                      </a:pPr>
                      <a:r>
                        <a:rPr lang="en-US" sz="1800" kern="1200">
                          <a:effectLst/>
                        </a:rPr>
                        <a:t>10</a:t>
                      </a:r>
                      <a:endParaRPr lang="en-US">
                        <a:effectLst/>
                      </a:endParaRPr>
                    </a:p>
                  </a:txBody>
                  <a:tcPr marL="0" marR="0" marT="0" marB="0" anchor="ctr"/>
                </a:tc>
                <a:tc>
                  <a:txBody>
                    <a:bodyPr/>
                    <a:lstStyle/>
                    <a:p>
                      <a:pPr marL="0" algn="ctr" rtl="0" eaLnBrk="1" latinLnBrk="0" hangingPunct="1">
                        <a:spcBef>
                          <a:spcPts val="0"/>
                        </a:spcBef>
                        <a:spcAft>
                          <a:spcPts val="0"/>
                        </a:spcAft>
                      </a:pPr>
                      <a:r>
                        <a:rPr lang="en-US">
                          <a:effectLst/>
                        </a:rPr>
                        <a:t>59%</a:t>
                      </a:r>
                    </a:p>
                  </a:txBody>
                  <a:tcPr marL="0" marR="0" marT="0" marB="0" anchor="ctr"/>
                </a:tc>
                <a:tc>
                  <a:txBody>
                    <a:bodyPr/>
                    <a:lstStyle/>
                    <a:p>
                      <a:pPr marL="0" algn="ctr" rtl="0" eaLnBrk="1" latinLnBrk="0" hangingPunct="1">
                        <a:spcBef>
                          <a:spcPts val="0"/>
                        </a:spcBef>
                        <a:spcAft>
                          <a:spcPts val="0"/>
                        </a:spcAft>
                      </a:pPr>
                      <a:r>
                        <a:rPr lang="en-US" sz="1800" kern="1200">
                          <a:effectLst/>
                        </a:rPr>
                        <a:t>7</a:t>
                      </a:r>
                      <a:endParaRPr lang="en-US">
                        <a:effectLst/>
                      </a:endParaRPr>
                    </a:p>
                  </a:txBody>
                  <a:tcPr marL="0" marR="0" marT="0" marB="0" anchor="ctr"/>
                </a:tc>
                <a:tc>
                  <a:txBody>
                    <a:bodyPr/>
                    <a:lstStyle/>
                    <a:p>
                      <a:pPr marL="0" algn="ctr" rtl="0" eaLnBrk="1" latinLnBrk="0" hangingPunct="1">
                        <a:spcBef>
                          <a:spcPts val="0"/>
                        </a:spcBef>
                        <a:spcAft>
                          <a:spcPts val="0"/>
                        </a:spcAft>
                      </a:pPr>
                      <a:r>
                        <a:rPr lang="en-US">
                          <a:effectLst/>
                        </a:rPr>
                        <a:t>41%</a:t>
                      </a:r>
                    </a:p>
                  </a:txBody>
                  <a:tcPr marL="0" marR="0" marT="0" marB="0" anchor="ctr"/>
                </a:tc>
                <a:extLst>
                  <a:ext uri="{0D108BD9-81ED-4DB2-BD59-A6C34878D82A}">
                    <a16:rowId xmlns:a16="http://schemas.microsoft.com/office/drawing/2014/main" val="910652270"/>
                  </a:ext>
                </a:extLst>
              </a:tr>
            </a:tbl>
          </a:graphicData>
        </a:graphic>
      </p:graphicFrame>
      <p:pic>
        <p:nvPicPr>
          <p:cNvPr id="5" name="Content Placeholder 4" descr="Tallahassee, FL Outage timeline Hurricane Ivan&#10;Description automatically generated">
            <a:extLst>
              <a:ext uri="{FF2B5EF4-FFF2-40B4-BE49-F238E27FC236}">
                <a16:creationId xmlns:a16="http://schemas.microsoft.com/office/drawing/2014/main" id="{35BCD95C-0284-45DF-99CD-BE7831C00779}"/>
              </a:ext>
            </a:extLst>
          </p:cNvPr>
          <p:cNvPicPr>
            <a:picLocks noGrp="1" noChangeAspect="1"/>
          </p:cNvPicPr>
          <p:nvPr>
            <p:ph idx="1"/>
          </p:nvPr>
        </p:nvPicPr>
        <p:blipFill>
          <a:blip r:embed="rId3"/>
          <a:stretch>
            <a:fillRect/>
          </a:stretch>
        </p:blipFill>
        <p:spPr>
          <a:xfrm>
            <a:off x="1828834" y="4967363"/>
            <a:ext cx="8528959" cy="1812745"/>
          </a:xfrm>
        </p:spPr>
      </p:pic>
    </p:spTree>
    <p:extLst>
      <p:ext uri="{BB962C8B-B14F-4D97-AF65-F5344CB8AC3E}">
        <p14:creationId xmlns:p14="http://schemas.microsoft.com/office/powerpoint/2010/main" val="1166632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16" descr="Diagram&#10;&#10;Description automatically generated">
            <a:extLst>
              <a:ext uri="{FF2B5EF4-FFF2-40B4-BE49-F238E27FC236}">
                <a16:creationId xmlns:a16="http://schemas.microsoft.com/office/drawing/2014/main" id="{A1EC72CB-DE18-4B3D-A7FD-271F8E87F0B4}"/>
              </a:ext>
            </a:extLst>
          </p:cNvPr>
          <p:cNvPicPr>
            <a:picLocks noChangeAspect="1"/>
          </p:cNvPicPr>
          <p:nvPr/>
        </p:nvPicPr>
        <p:blipFill rotWithShape="1">
          <a:blip r:embed="rId3"/>
          <a:srcRect t="84" r="17610" b="2235"/>
          <a:stretch/>
        </p:blipFill>
        <p:spPr>
          <a:xfrm>
            <a:off x="6057810" y="1346171"/>
            <a:ext cx="5509897" cy="5499833"/>
          </a:xfrm>
          <a:prstGeom prst="rect">
            <a:avLst/>
          </a:prstGeom>
        </p:spPr>
      </p:pic>
      <p:sp>
        <p:nvSpPr>
          <p:cNvPr id="2" name="Title 1">
            <a:extLst>
              <a:ext uri="{FF2B5EF4-FFF2-40B4-BE49-F238E27FC236}">
                <a16:creationId xmlns:a16="http://schemas.microsoft.com/office/drawing/2014/main" id="{570B6B38-E011-4FC2-B184-740B48F29EFE}"/>
              </a:ext>
            </a:extLst>
          </p:cNvPr>
          <p:cNvSpPr>
            <a:spLocks noGrp="1"/>
          </p:cNvSpPr>
          <p:nvPr>
            <p:ph type="title"/>
          </p:nvPr>
        </p:nvSpPr>
        <p:spPr>
          <a:xfrm>
            <a:off x="838200" y="475738"/>
            <a:ext cx="10515600" cy="1325563"/>
          </a:xfrm>
        </p:spPr>
        <p:txBody>
          <a:bodyPr>
            <a:normAutofit/>
          </a:bodyPr>
          <a:lstStyle/>
          <a:p>
            <a:pPr algn="ctr"/>
            <a:r>
              <a:rPr lang="en-US" sz="4000" b="1">
                <a:cs typeface="Calibri Light" panose="020F0302020204030204"/>
              </a:rPr>
              <a:t>Decision Tree 101</a:t>
            </a:r>
            <a:endParaRPr lang="en-US"/>
          </a:p>
        </p:txBody>
      </p:sp>
      <p:sp>
        <p:nvSpPr>
          <p:cNvPr id="4" name="Rectangle 3">
            <a:extLst>
              <a:ext uri="{FF2B5EF4-FFF2-40B4-BE49-F238E27FC236}">
                <a16:creationId xmlns:a16="http://schemas.microsoft.com/office/drawing/2014/main" id="{F49855C4-6BD4-4D53-96E0-151519B0D4D3}"/>
              </a:ext>
            </a:extLst>
          </p:cNvPr>
          <p:cNvSpPr/>
          <p:nvPr/>
        </p:nvSpPr>
        <p:spPr>
          <a:xfrm>
            <a:off x="3526591" y="1648326"/>
            <a:ext cx="4986418" cy="6684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Shape&#10;&#10;Description automatically generated">
            <a:extLst>
              <a:ext uri="{FF2B5EF4-FFF2-40B4-BE49-F238E27FC236}">
                <a16:creationId xmlns:a16="http://schemas.microsoft.com/office/drawing/2014/main" id="{731C968D-94EE-4314-B1A6-279BA94F0CA4}"/>
              </a:ext>
            </a:extLst>
          </p:cNvPr>
          <p:cNvPicPr>
            <a:picLocks noChangeAspect="1"/>
          </p:cNvPicPr>
          <p:nvPr/>
        </p:nvPicPr>
        <p:blipFill>
          <a:blip r:embed="rId4"/>
          <a:stretch>
            <a:fillRect/>
          </a:stretch>
        </p:blipFill>
        <p:spPr>
          <a:xfrm>
            <a:off x="942842" y="1900970"/>
            <a:ext cx="639040" cy="620856"/>
          </a:xfrm>
          <a:prstGeom prst="rect">
            <a:avLst/>
          </a:prstGeom>
        </p:spPr>
      </p:pic>
      <p:pic>
        <p:nvPicPr>
          <p:cNvPr id="8" name="Picture 9" descr="A picture containing logo, company name&#10;&#10;Description automatically generated">
            <a:extLst>
              <a:ext uri="{FF2B5EF4-FFF2-40B4-BE49-F238E27FC236}">
                <a16:creationId xmlns:a16="http://schemas.microsoft.com/office/drawing/2014/main" id="{8A5034C9-DA93-45A7-AC30-A6F461AF0089}"/>
              </a:ext>
            </a:extLst>
          </p:cNvPr>
          <p:cNvPicPr>
            <a:picLocks noChangeAspect="1"/>
          </p:cNvPicPr>
          <p:nvPr/>
        </p:nvPicPr>
        <p:blipFill>
          <a:blip r:embed="rId5"/>
          <a:stretch>
            <a:fillRect/>
          </a:stretch>
        </p:blipFill>
        <p:spPr>
          <a:xfrm>
            <a:off x="449274" y="3839308"/>
            <a:ext cx="1335231" cy="858981"/>
          </a:xfrm>
          <a:prstGeom prst="rect">
            <a:avLst/>
          </a:prstGeom>
        </p:spPr>
      </p:pic>
      <p:pic>
        <p:nvPicPr>
          <p:cNvPr id="10" name="Picture 10">
            <a:extLst>
              <a:ext uri="{FF2B5EF4-FFF2-40B4-BE49-F238E27FC236}">
                <a16:creationId xmlns:a16="http://schemas.microsoft.com/office/drawing/2014/main" id="{EB4A5B8B-9433-453E-BBF1-BD85B1B2E931}"/>
              </a:ext>
            </a:extLst>
          </p:cNvPr>
          <p:cNvPicPr>
            <a:picLocks noChangeAspect="1"/>
          </p:cNvPicPr>
          <p:nvPr/>
        </p:nvPicPr>
        <p:blipFill>
          <a:blip r:embed="rId6"/>
          <a:stretch>
            <a:fillRect/>
          </a:stretch>
        </p:blipFill>
        <p:spPr>
          <a:xfrm>
            <a:off x="629383" y="3598802"/>
            <a:ext cx="1293018" cy="481012"/>
          </a:xfrm>
          <a:prstGeom prst="rect">
            <a:avLst/>
          </a:prstGeom>
        </p:spPr>
      </p:pic>
      <p:pic>
        <p:nvPicPr>
          <p:cNvPr id="12" name="Picture 12">
            <a:extLst>
              <a:ext uri="{FF2B5EF4-FFF2-40B4-BE49-F238E27FC236}">
                <a16:creationId xmlns:a16="http://schemas.microsoft.com/office/drawing/2014/main" id="{C7176514-B95C-4F31-BC78-1035CFF98B47}"/>
              </a:ext>
            </a:extLst>
          </p:cNvPr>
          <p:cNvPicPr>
            <a:picLocks noChangeAspect="1"/>
          </p:cNvPicPr>
          <p:nvPr/>
        </p:nvPicPr>
        <p:blipFill>
          <a:blip r:embed="rId7"/>
          <a:stretch>
            <a:fillRect/>
          </a:stretch>
        </p:blipFill>
        <p:spPr>
          <a:xfrm>
            <a:off x="677008" y="4146489"/>
            <a:ext cx="1054893" cy="481012"/>
          </a:xfrm>
          <a:prstGeom prst="rect">
            <a:avLst/>
          </a:prstGeom>
        </p:spPr>
      </p:pic>
      <p:pic>
        <p:nvPicPr>
          <p:cNvPr id="14" name="Picture 13">
            <a:extLst>
              <a:ext uri="{FF2B5EF4-FFF2-40B4-BE49-F238E27FC236}">
                <a16:creationId xmlns:a16="http://schemas.microsoft.com/office/drawing/2014/main" id="{94C8D07B-0533-4246-9D7F-E8E982434176}"/>
              </a:ext>
            </a:extLst>
          </p:cNvPr>
          <p:cNvPicPr>
            <a:picLocks noChangeAspect="1"/>
          </p:cNvPicPr>
          <p:nvPr/>
        </p:nvPicPr>
        <p:blipFill>
          <a:blip r:embed="rId8"/>
          <a:stretch>
            <a:fillRect/>
          </a:stretch>
        </p:blipFill>
        <p:spPr>
          <a:xfrm>
            <a:off x="627001" y="4978411"/>
            <a:ext cx="1726406" cy="502443"/>
          </a:xfrm>
          <a:prstGeom prst="rect">
            <a:avLst/>
          </a:prstGeom>
        </p:spPr>
      </p:pic>
      <p:pic>
        <p:nvPicPr>
          <p:cNvPr id="16" name="Picture 14">
            <a:extLst>
              <a:ext uri="{FF2B5EF4-FFF2-40B4-BE49-F238E27FC236}">
                <a16:creationId xmlns:a16="http://schemas.microsoft.com/office/drawing/2014/main" id="{38140376-0E3D-4C1F-A4F0-2C989224C713}"/>
              </a:ext>
            </a:extLst>
          </p:cNvPr>
          <p:cNvPicPr>
            <a:picLocks noChangeAspect="1"/>
          </p:cNvPicPr>
          <p:nvPr/>
        </p:nvPicPr>
        <p:blipFill>
          <a:blip r:embed="rId9"/>
          <a:stretch>
            <a:fillRect/>
          </a:stretch>
        </p:blipFill>
        <p:spPr>
          <a:xfrm>
            <a:off x="520061" y="5481072"/>
            <a:ext cx="1940718" cy="581024"/>
          </a:xfrm>
          <a:prstGeom prst="rect">
            <a:avLst/>
          </a:prstGeom>
        </p:spPr>
      </p:pic>
      <p:sp>
        <p:nvSpPr>
          <p:cNvPr id="18" name="TextBox 17">
            <a:extLst>
              <a:ext uri="{FF2B5EF4-FFF2-40B4-BE49-F238E27FC236}">
                <a16:creationId xmlns:a16="http://schemas.microsoft.com/office/drawing/2014/main" id="{FC865799-63EE-4B7F-BDAF-8A1FCC4C78F8}"/>
              </a:ext>
            </a:extLst>
          </p:cNvPr>
          <p:cNvSpPr txBox="1"/>
          <p:nvPr/>
        </p:nvSpPr>
        <p:spPr>
          <a:xfrm>
            <a:off x="2463593" y="2028427"/>
            <a:ext cx="3423803" cy="535531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6">
                    <a:lumMod val="50000"/>
                  </a:schemeClr>
                </a:solidFill>
              </a:rPr>
              <a:t>Green Square = Decision</a:t>
            </a:r>
          </a:p>
          <a:p>
            <a:endParaRPr lang="en-US" b="1">
              <a:solidFill>
                <a:schemeClr val="accent6">
                  <a:lumMod val="50000"/>
                </a:schemeClr>
              </a:solidFill>
              <a:cs typeface="Calibri"/>
            </a:endParaRPr>
          </a:p>
          <a:p>
            <a:endParaRPr lang="en-US" b="1">
              <a:solidFill>
                <a:srgbClr val="C00000"/>
              </a:solidFill>
              <a:cs typeface="Calibri"/>
            </a:endParaRPr>
          </a:p>
          <a:p>
            <a:r>
              <a:rPr lang="en-US" b="1">
                <a:solidFill>
                  <a:srgbClr val="C00000"/>
                </a:solidFill>
                <a:cs typeface="Calibri"/>
              </a:rPr>
              <a:t>Red Circle = Probability Node</a:t>
            </a:r>
            <a:endParaRPr lang="en-US">
              <a:cs typeface="Calibri"/>
            </a:endParaRPr>
          </a:p>
          <a:p>
            <a:endParaRPr lang="en-US" b="1">
              <a:solidFill>
                <a:srgbClr val="C00000"/>
              </a:solidFill>
              <a:cs typeface="Calibri"/>
            </a:endParaRPr>
          </a:p>
          <a:p>
            <a:endParaRPr lang="en-US" b="1">
              <a:solidFill>
                <a:schemeClr val="accent6">
                  <a:lumMod val="50000"/>
                </a:schemeClr>
              </a:solidFill>
              <a:cs typeface="Calibri"/>
            </a:endParaRPr>
          </a:p>
          <a:p>
            <a:r>
              <a:rPr lang="en-US" b="1">
                <a:solidFill>
                  <a:schemeClr val="accent6">
                    <a:lumMod val="50000"/>
                  </a:schemeClr>
                </a:solidFill>
                <a:cs typeface="Calibri"/>
              </a:rPr>
              <a:t>FALSE - Non-Optimal Path</a:t>
            </a:r>
            <a:endParaRPr lang="en-US">
              <a:solidFill>
                <a:schemeClr val="accent6">
                  <a:lumMod val="50000"/>
                </a:schemeClr>
              </a:solidFill>
              <a:cs typeface="Calibri"/>
            </a:endParaRPr>
          </a:p>
          <a:p>
            <a:endParaRPr lang="en-US" b="1">
              <a:cs typeface="Calibri"/>
            </a:endParaRPr>
          </a:p>
          <a:p>
            <a:r>
              <a:rPr lang="en-US" b="1">
                <a:solidFill>
                  <a:schemeClr val="accent6">
                    <a:lumMod val="50000"/>
                  </a:schemeClr>
                </a:solidFill>
                <a:cs typeface="Calibri"/>
              </a:rPr>
              <a:t>TRUE - Optimal Path</a:t>
            </a:r>
          </a:p>
          <a:p>
            <a:endParaRPr lang="en-US" b="1">
              <a:solidFill>
                <a:schemeClr val="accent6">
                  <a:lumMod val="50000"/>
                </a:schemeClr>
              </a:solidFill>
              <a:cs typeface="Calibri"/>
            </a:endParaRPr>
          </a:p>
          <a:p>
            <a:endParaRPr lang="en-US" b="1">
              <a:solidFill>
                <a:srgbClr val="C00000"/>
              </a:solidFill>
              <a:cs typeface="Calibri"/>
            </a:endParaRPr>
          </a:p>
          <a:p>
            <a:r>
              <a:rPr lang="en-US" b="1">
                <a:solidFill>
                  <a:srgbClr val="C00000"/>
                </a:solidFill>
                <a:cs typeface="Calibri"/>
              </a:rPr>
              <a:t>#  -- Intermediate Expected Value</a:t>
            </a:r>
            <a:endParaRPr lang="en-US"/>
          </a:p>
          <a:p>
            <a:endParaRPr lang="en-US" b="1">
              <a:solidFill>
                <a:srgbClr val="C00000"/>
              </a:solidFill>
              <a:cs typeface="Calibri"/>
            </a:endParaRPr>
          </a:p>
          <a:p>
            <a:r>
              <a:rPr lang="en-US" b="1">
                <a:solidFill>
                  <a:schemeClr val="accent6">
                    <a:lumMod val="50000"/>
                  </a:schemeClr>
                </a:solidFill>
                <a:cs typeface="Calibri"/>
              </a:rPr>
              <a:t># -- Final Expected Value</a:t>
            </a:r>
            <a:endParaRPr lang="en-US">
              <a:solidFill>
                <a:schemeClr val="accent6">
                  <a:lumMod val="50000"/>
                </a:schemeClr>
              </a:solidFill>
              <a:cs typeface="Calibri"/>
            </a:endParaRPr>
          </a:p>
          <a:p>
            <a:endParaRPr lang="en-US" b="1">
              <a:solidFill>
                <a:schemeClr val="accent6">
                  <a:lumMod val="50000"/>
                </a:schemeClr>
              </a:solidFill>
              <a:cs typeface="Calibri"/>
            </a:endParaRPr>
          </a:p>
          <a:p>
            <a:r>
              <a:rPr lang="en-US" b="1">
                <a:solidFill>
                  <a:srgbClr val="002060"/>
                </a:solidFill>
                <a:cs typeface="Calibri"/>
              </a:rPr>
              <a:t># -- Summary</a:t>
            </a:r>
          </a:p>
          <a:p>
            <a:endParaRPr lang="en-US" b="1">
              <a:solidFill>
                <a:schemeClr val="accent6">
                  <a:lumMod val="50000"/>
                </a:schemeClr>
              </a:solidFill>
              <a:cs typeface="Calibri"/>
            </a:endParaRPr>
          </a:p>
          <a:p>
            <a:endParaRPr lang="en-US" b="1">
              <a:solidFill>
                <a:schemeClr val="accent6">
                  <a:lumMod val="50000"/>
                </a:schemeClr>
              </a:solidFill>
              <a:cs typeface="Calibri"/>
            </a:endParaRPr>
          </a:p>
          <a:p>
            <a:endParaRPr lang="en-US" b="1">
              <a:solidFill>
                <a:schemeClr val="accent6">
                  <a:lumMod val="50000"/>
                </a:schemeClr>
              </a:solidFill>
              <a:cs typeface="Calibri"/>
            </a:endParaRPr>
          </a:p>
        </p:txBody>
      </p:sp>
      <p:sp>
        <p:nvSpPr>
          <p:cNvPr id="20" name="Oval 19">
            <a:extLst>
              <a:ext uri="{FF2B5EF4-FFF2-40B4-BE49-F238E27FC236}">
                <a16:creationId xmlns:a16="http://schemas.microsoft.com/office/drawing/2014/main" id="{5C1AEA24-2DA9-4D0D-8393-3916BEBD98F8}"/>
              </a:ext>
            </a:extLst>
          </p:cNvPr>
          <p:cNvSpPr/>
          <p:nvPr/>
        </p:nvSpPr>
        <p:spPr>
          <a:xfrm>
            <a:off x="867508" y="2717090"/>
            <a:ext cx="706582" cy="6096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6">
            <a:extLst>
              <a:ext uri="{FF2B5EF4-FFF2-40B4-BE49-F238E27FC236}">
                <a16:creationId xmlns:a16="http://schemas.microsoft.com/office/drawing/2014/main" id="{F73EE4A5-F3DD-490F-8393-1538B4214793}"/>
              </a:ext>
            </a:extLst>
          </p:cNvPr>
          <p:cNvPicPr>
            <a:picLocks noChangeAspect="1"/>
          </p:cNvPicPr>
          <p:nvPr/>
        </p:nvPicPr>
        <p:blipFill>
          <a:blip r:embed="rId10"/>
          <a:stretch>
            <a:fillRect/>
          </a:stretch>
        </p:blipFill>
        <p:spPr>
          <a:xfrm>
            <a:off x="623321" y="6094569"/>
            <a:ext cx="1388918" cy="490970"/>
          </a:xfrm>
          <a:prstGeom prst="rect">
            <a:avLst/>
          </a:prstGeom>
        </p:spPr>
      </p:pic>
      <p:pic>
        <p:nvPicPr>
          <p:cNvPr id="26" name="Picture 6" descr="A picture containing graphical user interface&#10;&#10;Description automatically generated">
            <a:extLst>
              <a:ext uri="{FF2B5EF4-FFF2-40B4-BE49-F238E27FC236}">
                <a16:creationId xmlns:a16="http://schemas.microsoft.com/office/drawing/2014/main" id="{AF58F5CC-8F69-42A7-96CA-AE478F5D1EFC}"/>
              </a:ext>
            </a:extLst>
          </p:cNvPr>
          <p:cNvPicPr>
            <a:picLocks noChangeAspect="1"/>
          </p:cNvPicPr>
          <p:nvPr/>
        </p:nvPicPr>
        <p:blipFill>
          <a:blip r:embed="rId11"/>
          <a:stretch>
            <a:fillRect/>
          </a:stretch>
        </p:blipFill>
        <p:spPr>
          <a:xfrm>
            <a:off x="9074323" y="884295"/>
            <a:ext cx="1079989" cy="305533"/>
          </a:xfrm>
          <a:prstGeom prst="rect">
            <a:avLst/>
          </a:prstGeom>
        </p:spPr>
      </p:pic>
      <p:pic>
        <p:nvPicPr>
          <p:cNvPr id="28" name="Picture 7" descr="Graphical user interface, application, icon&#10;&#10;Description automatically generated">
            <a:extLst>
              <a:ext uri="{FF2B5EF4-FFF2-40B4-BE49-F238E27FC236}">
                <a16:creationId xmlns:a16="http://schemas.microsoft.com/office/drawing/2014/main" id="{1D611CBA-77A1-4553-99BD-22E021A6A85D}"/>
              </a:ext>
            </a:extLst>
          </p:cNvPr>
          <p:cNvPicPr>
            <a:picLocks noChangeAspect="1"/>
          </p:cNvPicPr>
          <p:nvPr/>
        </p:nvPicPr>
        <p:blipFill>
          <a:blip r:embed="rId12"/>
          <a:stretch>
            <a:fillRect/>
          </a:stretch>
        </p:blipFill>
        <p:spPr>
          <a:xfrm>
            <a:off x="10504477" y="754874"/>
            <a:ext cx="430024" cy="502395"/>
          </a:xfrm>
          <a:prstGeom prst="rect">
            <a:avLst/>
          </a:prstGeom>
        </p:spPr>
      </p:pic>
      <p:pic>
        <p:nvPicPr>
          <p:cNvPr id="30" name="Picture 8" descr="A picture containing graphical user interface&#10;&#10;Description automatically generated">
            <a:extLst>
              <a:ext uri="{FF2B5EF4-FFF2-40B4-BE49-F238E27FC236}">
                <a16:creationId xmlns:a16="http://schemas.microsoft.com/office/drawing/2014/main" id="{4626641A-CF46-431F-8FE4-63FBFBB47A37}"/>
              </a:ext>
            </a:extLst>
          </p:cNvPr>
          <p:cNvPicPr>
            <a:picLocks noChangeAspect="1"/>
          </p:cNvPicPr>
          <p:nvPr/>
        </p:nvPicPr>
        <p:blipFill>
          <a:blip r:embed="rId13"/>
          <a:stretch>
            <a:fillRect/>
          </a:stretch>
        </p:blipFill>
        <p:spPr>
          <a:xfrm>
            <a:off x="11271973" y="775310"/>
            <a:ext cx="440825" cy="496441"/>
          </a:xfrm>
          <a:prstGeom prst="rect">
            <a:avLst/>
          </a:prstGeom>
        </p:spPr>
      </p:pic>
    </p:spTree>
    <p:extLst>
      <p:ext uri="{BB962C8B-B14F-4D97-AF65-F5344CB8AC3E}">
        <p14:creationId xmlns:p14="http://schemas.microsoft.com/office/powerpoint/2010/main" val="3013362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4">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8D020-DF9E-46C7-B5F2-4F7D22984A19}"/>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4000" b="1"/>
              <a:t>Should We Stay or </a:t>
            </a:r>
            <a:br>
              <a:rPr lang="en-US" sz="4000" b="1"/>
            </a:br>
            <a:r>
              <a:rPr lang="en-US" sz="4000" b="1"/>
              <a:t>Should We Go?</a:t>
            </a:r>
            <a:endParaRPr lang="en-US" sz="4000" b="1">
              <a:cs typeface="Calibri Light"/>
            </a:endParaRPr>
          </a:p>
        </p:txBody>
      </p:sp>
      <p:sp>
        <p:nvSpPr>
          <p:cNvPr id="18" name="Rectangle 16">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8">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Picture 9" descr="Diagram&#10;&#10;Description automatically generated">
            <a:extLst>
              <a:ext uri="{FF2B5EF4-FFF2-40B4-BE49-F238E27FC236}">
                <a16:creationId xmlns:a16="http://schemas.microsoft.com/office/drawing/2014/main" id="{4322AF5F-DD47-47C7-8748-F9470F371084}"/>
              </a:ext>
            </a:extLst>
          </p:cNvPr>
          <p:cNvPicPr>
            <a:picLocks noChangeAspect="1"/>
          </p:cNvPicPr>
          <p:nvPr/>
        </p:nvPicPr>
        <p:blipFill rotWithShape="1">
          <a:blip r:embed="rId3"/>
          <a:srcRect t="7422" r="1" b="1"/>
          <a:stretch/>
        </p:blipFill>
        <p:spPr>
          <a:xfrm>
            <a:off x="5337839" y="46298"/>
            <a:ext cx="4269868" cy="6496040"/>
          </a:xfrm>
          <a:prstGeom prst="rect">
            <a:avLst/>
          </a:prstGeom>
        </p:spPr>
      </p:pic>
      <p:sp>
        <p:nvSpPr>
          <p:cNvPr id="10" name="TextBox 9">
            <a:extLst>
              <a:ext uri="{FF2B5EF4-FFF2-40B4-BE49-F238E27FC236}">
                <a16:creationId xmlns:a16="http://schemas.microsoft.com/office/drawing/2014/main" id="{EC3AA4E3-70E9-4BA6-9328-00B8A2017D8F}"/>
              </a:ext>
            </a:extLst>
          </p:cNvPr>
          <p:cNvSpPr txBox="1"/>
          <p:nvPr/>
        </p:nvSpPr>
        <p:spPr>
          <a:xfrm>
            <a:off x="615458" y="3355848"/>
            <a:ext cx="6268770" cy="282549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Two paths:  YES - Evacuate, or NO - Do not Evacuate. </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We evaluated this decision based on a 72, 48, 24, and 12 hour forecast, using cost as our basis.  </a:t>
            </a:r>
            <a:endParaRPr lang="en-US" sz="2000">
              <a:cs typeface="Calibri"/>
            </a:endParaRP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b="1"/>
              <a:t>Would the element of time alter the decision &amp; costs?</a:t>
            </a:r>
            <a:endParaRPr lang="en-US" sz="2000" b="1">
              <a:cs typeface="Calibri"/>
            </a:endParaRPr>
          </a:p>
        </p:txBody>
      </p:sp>
    </p:spTree>
    <p:extLst>
      <p:ext uri="{BB962C8B-B14F-4D97-AF65-F5344CB8AC3E}">
        <p14:creationId xmlns:p14="http://schemas.microsoft.com/office/powerpoint/2010/main" val="3735909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iagram, schematic&#10;&#10;Description automatically generated">
            <a:extLst>
              <a:ext uri="{FF2B5EF4-FFF2-40B4-BE49-F238E27FC236}">
                <a16:creationId xmlns:a16="http://schemas.microsoft.com/office/drawing/2014/main" id="{511B9717-A7C1-4C45-825E-CA4985DA61A4}"/>
              </a:ext>
            </a:extLst>
          </p:cNvPr>
          <p:cNvPicPr>
            <a:picLocks noChangeAspect="1"/>
          </p:cNvPicPr>
          <p:nvPr/>
        </p:nvPicPr>
        <p:blipFill>
          <a:blip r:embed="rId2"/>
          <a:stretch>
            <a:fillRect/>
          </a:stretch>
        </p:blipFill>
        <p:spPr>
          <a:xfrm>
            <a:off x="914400" y="625779"/>
            <a:ext cx="10703858" cy="5776770"/>
          </a:xfrm>
          <a:prstGeom prst="rect">
            <a:avLst/>
          </a:prstGeom>
        </p:spPr>
      </p:pic>
      <p:sp>
        <p:nvSpPr>
          <p:cNvPr id="4" name="Rectangle 3">
            <a:extLst>
              <a:ext uri="{FF2B5EF4-FFF2-40B4-BE49-F238E27FC236}">
                <a16:creationId xmlns:a16="http://schemas.microsoft.com/office/drawing/2014/main" id="{DF989DB5-5CFE-4707-A5F9-DFE523C31460}"/>
              </a:ext>
            </a:extLst>
          </p:cNvPr>
          <p:cNvSpPr/>
          <p:nvPr/>
        </p:nvSpPr>
        <p:spPr>
          <a:xfrm>
            <a:off x="1596483" y="574288"/>
            <a:ext cx="5622509" cy="197376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A4E748-1315-47DC-9197-D1CD5C8FB74C}"/>
              </a:ext>
            </a:extLst>
          </p:cNvPr>
          <p:cNvSpPr/>
          <p:nvPr/>
        </p:nvSpPr>
        <p:spPr>
          <a:xfrm>
            <a:off x="1661532" y="2674434"/>
            <a:ext cx="5640657" cy="4033022"/>
          </a:xfrm>
          <a:prstGeom prst="rect">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8ED6244-42AD-486C-8B36-102CE0CF2B57}"/>
              </a:ext>
            </a:extLst>
          </p:cNvPr>
          <p:cNvSpPr/>
          <p:nvPr/>
        </p:nvSpPr>
        <p:spPr>
          <a:xfrm>
            <a:off x="7385825" y="574288"/>
            <a:ext cx="4655632" cy="6133168"/>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574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ea typeface="+mj-lt"/>
                <a:cs typeface="+mj-lt"/>
              </a:rPr>
              <a:t>72 hr. Forecast Optimal Decision is... Evacuate</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marL="0" indent="0">
              <a:buNone/>
            </a:pPr>
            <a:endParaRPr lang="en-US" sz="2200">
              <a:cs typeface="Calibri"/>
            </a:endParaRPr>
          </a:p>
          <a:p>
            <a:endParaRPr lang="en-US" sz="2200" u="sng">
              <a:ea typeface="+mn-lt"/>
              <a:cs typeface="+mn-lt"/>
            </a:endParaRPr>
          </a:p>
        </p:txBody>
      </p:sp>
      <p:pic>
        <p:nvPicPr>
          <p:cNvPr id="5" name="Picture 4" descr="Graphical user interface, text&#10;&#10;Description automatically generated">
            <a:extLst>
              <a:ext uri="{FF2B5EF4-FFF2-40B4-BE49-F238E27FC236}">
                <a16:creationId xmlns:a16="http://schemas.microsoft.com/office/drawing/2014/main" id="{8BADB613-23D8-4FFC-91A2-B1A786282639}"/>
              </a:ext>
            </a:extLst>
          </p:cNvPr>
          <p:cNvPicPr>
            <a:picLocks noChangeAspect="1"/>
          </p:cNvPicPr>
          <p:nvPr/>
        </p:nvPicPr>
        <p:blipFill rotWithShape="1">
          <a:blip r:embed="rId3"/>
          <a:srcRect l="59016" t="2105" b="-1053"/>
          <a:stretch/>
        </p:blipFill>
        <p:spPr>
          <a:xfrm>
            <a:off x="6721827" y="5605059"/>
            <a:ext cx="3717435" cy="880333"/>
          </a:xfrm>
          <a:prstGeom prst="rect">
            <a:avLst/>
          </a:prstGeom>
        </p:spPr>
      </p:pic>
      <p:pic>
        <p:nvPicPr>
          <p:cNvPr id="6" name="Picture 8" descr="Chart&#10;&#10;Description automatically generated">
            <a:extLst>
              <a:ext uri="{FF2B5EF4-FFF2-40B4-BE49-F238E27FC236}">
                <a16:creationId xmlns:a16="http://schemas.microsoft.com/office/drawing/2014/main" id="{F178A9B9-4923-470A-A384-C0A42518BD8D}"/>
              </a:ext>
            </a:extLst>
          </p:cNvPr>
          <p:cNvPicPr>
            <a:picLocks noChangeAspect="1"/>
          </p:cNvPicPr>
          <p:nvPr/>
        </p:nvPicPr>
        <p:blipFill rotWithShape="1">
          <a:blip r:embed="rId4"/>
          <a:srcRect l="58812" t="12149" b="5607"/>
          <a:stretch/>
        </p:blipFill>
        <p:spPr>
          <a:xfrm>
            <a:off x="982182" y="5634975"/>
            <a:ext cx="3803287" cy="821936"/>
          </a:xfrm>
          <a:prstGeom prst="rect">
            <a:avLst/>
          </a:prstGeom>
        </p:spPr>
      </p:pic>
      <p:pic>
        <p:nvPicPr>
          <p:cNvPr id="7" name="Picture 6" descr="Diagram&#10;&#10;Description automatically generated">
            <a:extLst>
              <a:ext uri="{FF2B5EF4-FFF2-40B4-BE49-F238E27FC236}">
                <a16:creationId xmlns:a16="http://schemas.microsoft.com/office/drawing/2014/main" id="{CAFEA59B-3132-4B0A-A0BC-2173D6CBB4F5}"/>
              </a:ext>
            </a:extLst>
          </p:cNvPr>
          <p:cNvPicPr>
            <a:picLocks noChangeAspect="1"/>
          </p:cNvPicPr>
          <p:nvPr/>
        </p:nvPicPr>
        <p:blipFill>
          <a:blip r:embed="rId5"/>
          <a:stretch>
            <a:fillRect/>
          </a:stretch>
        </p:blipFill>
        <p:spPr>
          <a:xfrm>
            <a:off x="985837" y="1310457"/>
            <a:ext cx="9505949" cy="3796553"/>
          </a:xfrm>
          <a:prstGeom prst="rect">
            <a:avLst/>
          </a:prstGeom>
        </p:spPr>
      </p:pic>
      <p:sp>
        <p:nvSpPr>
          <p:cNvPr id="8" name="Arrow: Down 7">
            <a:extLst>
              <a:ext uri="{FF2B5EF4-FFF2-40B4-BE49-F238E27FC236}">
                <a16:creationId xmlns:a16="http://schemas.microsoft.com/office/drawing/2014/main" id="{C17F2BEA-7554-4287-86D8-A1095E378342}"/>
              </a:ext>
            </a:extLst>
          </p:cNvPr>
          <p:cNvSpPr/>
          <p:nvPr/>
        </p:nvSpPr>
        <p:spPr>
          <a:xfrm>
            <a:off x="5591746" y="2939794"/>
            <a:ext cx="500062" cy="416720"/>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2D0584F-DF69-41A7-89ED-839A4F72D992}"/>
              </a:ext>
            </a:extLst>
          </p:cNvPr>
          <p:cNvSpPr/>
          <p:nvPr/>
        </p:nvSpPr>
        <p:spPr>
          <a:xfrm>
            <a:off x="1113264" y="1838092"/>
            <a:ext cx="9078949" cy="34847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25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iagram, schematic&#10;&#10;Description automatically generated">
            <a:extLst>
              <a:ext uri="{FF2B5EF4-FFF2-40B4-BE49-F238E27FC236}">
                <a16:creationId xmlns:a16="http://schemas.microsoft.com/office/drawing/2014/main" id="{AA9677BE-B609-42BC-BF5F-88A341410E71}"/>
              </a:ext>
            </a:extLst>
          </p:cNvPr>
          <p:cNvPicPr>
            <a:picLocks noChangeAspect="1"/>
          </p:cNvPicPr>
          <p:nvPr/>
        </p:nvPicPr>
        <p:blipFill>
          <a:blip r:embed="rId2"/>
          <a:stretch>
            <a:fillRect/>
          </a:stretch>
        </p:blipFill>
        <p:spPr>
          <a:xfrm>
            <a:off x="98612" y="186509"/>
            <a:ext cx="12048563" cy="6520840"/>
          </a:xfrm>
          <a:prstGeom prst="rect">
            <a:avLst/>
          </a:prstGeom>
        </p:spPr>
      </p:pic>
      <p:sp>
        <p:nvSpPr>
          <p:cNvPr id="5" name="Rectangle 4">
            <a:extLst>
              <a:ext uri="{FF2B5EF4-FFF2-40B4-BE49-F238E27FC236}">
                <a16:creationId xmlns:a16="http://schemas.microsoft.com/office/drawing/2014/main" id="{22A4E748-1315-47DC-9197-D1CD5C8FB74C}"/>
              </a:ext>
            </a:extLst>
          </p:cNvPr>
          <p:cNvSpPr/>
          <p:nvPr/>
        </p:nvSpPr>
        <p:spPr>
          <a:xfrm>
            <a:off x="2226308" y="2665469"/>
            <a:ext cx="5147599" cy="4033022"/>
          </a:xfrm>
          <a:prstGeom prst="rect">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872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diagram&#10;&#10;Description automatically generated">
            <a:extLst>
              <a:ext uri="{FF2B5EF4-FFF2-40B4-BE49-F238E27FC236}">
                <a16:creationId xmlns:a16="http://schemas.microsoft.com/office/drawing/2014/main" id="{CE888E06-B0CF-49F3-8ADD-290B5B742799}"/>
              </a:ext>
            </a:extLst>
          </p:cNvPr>
          <p:cNvPicPr>
            <a:picLocks noChangeAspect="1"/>
          </p:cNvPicPr>
          <p:nvPr/>
        </p:nvPicPr>
        <p:blipFill>
          <a:blip r:embed="rId3"/>
          <a:stretch>
            <a:fillRect/>
          </a:stretch>
        </p:blipFill>
        <p:spPr>
          <a:xfrm>
            <a:off x="4724400" y="700889"/>
            <a:ext cx="6516029" cy="5902270"/>
          </a:xfrm>
          <a:prstGeom prst="rect">
            <a:avLst/>
          </a:prstGeom>
        </p:spPr>
      </p:pic>
      <p:sp>
        <p:nvSpPr>
          <p:cNvPr id="2" name="Title 1">
            <a:extLst>
              <a:ext uri="{FF2B5EF4-FFF2-40B4-BE49-F238E27FC236}">
                <a16:creationId xmlns:a16="http://schemas.microsoft.com/office/drawing/2014/main" id="{6B2516B9-9EBF-4BC6-9790-8F73110C0EF1}"/>
              </a:ext>
            </a:extLst>
          </p:cNvPr>
          <p:cNvSpPr>
            <a:spLocks noGrp="1"/>
          </p:cNvSpPr>
          <p:nvPr>
            <p:ph type="title"/>
          </p:nvPr>
        </p:nvSpPr>
        <p:spPr>
          <a:xfrm>
            <a:off x="413765" y="612310"/>
            <a:ext cx="6286767" cy="844917"/>
          </a:xfrm>
        </p:spPr>
        <p:txBody>
          <a:bodyPr>
            <a:normAutofit fontScale="90000"/>
          </a:bodyPr>
          <a:lstStyle/>
          <a:p>
            <a:r>
              <a:rPr lang="en-US" b="1">
                <a:ea typeface="+mj-lt"/>
                <a:cs typeface="+mj-lt"/>
              </a:rPr>
              <a:t>Non-Optimal Branch - Expected Value</a:t>
            </a:r>
            <a:endParaRPr lang="en-US" b="1">
              <a:cs typeface="Calibri Light"/>
            </a:endParaRPr>
          </a:p>
        </p:txBody>
      </p:sp>
      <p:sp>
        <p:nvSpPr>
          <p:cNvPr id="11" name="TextBox 10">
            <a:extLst>
              <a:ext uri="{FF2B5EF4-FFF2-40B4-BE49-F238E27FC236}">
                <a16:creationId xmlns:a16="http://schemas.microsoft.com/office/drawing/2014/main" id="{49C8A0A7-E7FF-45FB-A0E6-DD981560201C}"/>
              </a:ext>
            </a:extLst>
          </p:cNvPr>
          <p:cNvSpPr txBox="1"/>
          <p:nvPr/>
        </p:nvSpPr>
        <p:spPr>
          <a:xfrm>
            <a:off x="508489" y="1896074"/>
            <a:ext cx="48480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endParaRPr lang="en-US">
              <a:cs typeface="Calibri"/>
            </a:endParaRPr>
          </a:p>
          <a:p>
            <a:endParaRPr lang="en-US">
              <a:cs typeface="Calibri"/>
            </a:endParaRPr>
          </a:p>
          <a:p>
            <a:r>
              <a:rPr lang="en-US">
                <a:cs typeface="Calibri"/>
              </a:rPr>
              <a:t>Non-Optimal: $2564</a:t>
            </a:r>
            <a:endParaRPr lang="en-US" b="1" u="sng">
              <a:cs typeface="Calibri"/>
            </a:endParaRPr>
          </a:p>
        </p:txBody>
      </p:sp>
      <p:pic>
        <p:nvPicPr>
          <p:cNvPr id="12" name="Picture 12" descr="Text&#10;&#10;Description automatically generated">
            <a:extLst>
              <a:ext uri="{FF2B5EF4-FFF2-40B4-BE49-F238E27FC236}">
                <a16:creationId xmlns:a16="http://schemas.microsoft.com/office/drawing/2014/main" id="{78E0A7E4-F3BE-4DFC-8CE2-4ADA1EBDC438}"/>
              </a:ext>
            </a:extLst>
          </p:cNvPr>
          <p:cNvPicPr>
            <a:picLocks noChangeAspect="1"/>
          </p:cNvPicPr>
          <p:nvPr/>
        </p:nvPicPr>
        <p:blipFill>
          <a:blip r:embed="rId4"/>
          <a:stretch>
            <a:fillRect/>
          </a:stretch>
        </p:blipFill>
        <p:spPr>
          <a:xfrm>
            <a:off x="563604" y="4585697"/>
            <a:ext cx="4594640" cy="1093967"/>
          </a:xfrm>
          <a:prstGeom prst="rect">
            <a:avLst/>
          </a:prstGeom>
        </p:spPr>
      </p:pic>
      <p:sp>
        <p:nvSpPr>
          <p:cNvPr id="3" name="Rectangle 2">
            <a:extLst>
              <a:ext uri="{FF2B5EF4-FFF2-40B4-BE49-F238E27FC236}">
                <a16:creationId xmlns:a16="http://schemas.microsoft.com/office/drawing/2014/main" id="{D21F2488-D7A0-4106-8DF4-72C62974EDB5}"/>
              </a:ext>
            </a:extLst>
          </p:cNvPr>
          <p:cNvSpPr/>
          <p:nvPr/>
        </p:nvSpPr>
        <p:spPr>
          <a:xfrm>
            <a:off x="5155580" y="1038922"/>
            <a:ext cx="6523461" cy="5714997"/>
          </a:xfrm>
          <a:prstGeom prst="rect">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916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iagram, schematic&#10;&#10;Description automatically generated">
            <a:extLst>
              <a:ext uri="{FF2B5EF4-FFF2-40B4-BE49-F238E27FC236}">
                <a16:creationId xmlns:a16="http://schemas.microsoft.com/office/drawing/2014/main" id="{95D49334-CF95-46BC-BC64-8B98DAB554E4}"/>
              </a:ext>
            </a:extLst>
          </p:cNvPr>
          <p:cNvPicPr>
            <a:picLocks noChangeAspect="1"/>
          </p:cNvPicPr>
          <p:nvPr/>
        </p:nvPicPr>
        <p:blipFill>
          <a:blip r:embed="rId2"/>
          <a:stretch>
            <a:fillRect/>
          </a:stretch>
        </p:blipFill>
        <p:spPr>
          <a:xfrm>
            <a:off x="197224" y="240297"/>
            <a:ext cx="11421034" cy="6162252"/>
          </a:xfrm>
          <a:prstGeom prst="rect">
            <a:avLst/>
          </a:prstGeom>
        </p:spPr>
      </p:pic>
      <p:sp>
        <p:nvSpPr>
          <p:cNvPr id="6" name="Rectangle 5">
            <a:extLst>
              <a:ext uri="{FF2B5EF4-FFF2-40B4-BE49-F238E27FC236}">
                <a16:creationId xmlns:a16="http://schemas.microsoft.com/office/drawing/2014/main" id="{38ED6244-42AD-486C-8B36-102CE0CF2B57}"/>
              </a:ext>
            </a:extLst>
          </p:cNvPr>
          <p:cNvSpPr/>
          <p:nvPr/>
        </p:nvSpPr>
        <p:spPr>
          <a:xfrm>
            <a:off x="7000343" y="574288"/>
            <a:ext cx="4816997" cy="6133168"/>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384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16B9-9EBF-4BC6-9790-8F73110C0EF1}"/>
              </a:ext>
            </a:extLst>
          </p:cNvPr>
          <p:cNvSpPr>
            <a:spLocks noGrp="1"/>
          </p:cNvSpPr>
          <p:nvPr>
            <p:ph type="title"/>
          </p:nvPr>
        </p:nvSpPr>
        <p:spPr>
          <a:xfrm>
            <a:off x="393514" y="565417"/>
            <a:ext cx="5281781" cy="915256"/>
          </a:xfrm>
        </p:spPr>
        <p:txBody>
          <a:bodyPr>
            <a:normAutofit fontScale="90000"/>
          </a:bodyPr>
          <a:lstStyle/>
          <a:p>
            <a:r>
              <a:rPr lang="en-US" b="1">
                <a:cs typeface="Calibri Light"/>
              </a:rPr>
              <a:t>Non-Optimal Branch Expected Value</a:t>
            </a:r>
          </a:p>
        </p:txBody>
      </p:sp>
      <p:pic>
        <p:nvPicPr>
          <p:cNvPr id="5" name="Picture 5" descr="Diagram, schematic&#10;&#10;Description automatically generated">
            <a:extLst>
              <a:ext uri="{FF2B5EF4-FFF2-40B4-BE49-F238E27FC236}">
                <a16:creationId xmlns:a16="http://schemas.microsoft.com/office/drawing/2014/main" id="{4EBAA994-8EF9-4437-9476-F48FEC4143E7}"/>
              </a:ext>
            </a:extLst>
          </p:cNvPr>
          <p:cNvPicPr>
            <a:picLocks noChangeAspect="1"/>
          </p:cNvPicPr>
          <p:nvPr/>
        </p:nvPicPr>
        <p:blipFill>
          <a:blip r:embed="rId3"/>
          <a:stretch>
            <a:fillRect/>
          </a:stretch>
        </p:blipFill>
        <p:spPr>
          <a:xfrm>
            <a:off x="6022632" y="204890"/>
            <a:ext cx="6008648" cy="6572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D8571E64-786A-45CD-B9A8-2B6A00FEC234}"/>
              </a:ext>
            </a:extLst>
          </p:cNvPr>
          <p:cNvSpPr txBox="1"/>
          <p:nvPr/>
        </p:nvSpPr>
        <p:spPr>
          <a:xfrm>
            <a:off x="619569" y="1846930"/>
            <a:ext cx="45505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Expected Value calculations are Probability * Cost, multiplied at each probability node moving from right to left</a:t>
            </a:r>
            <a:endParaRPr lang="en-US">
              <a:cs typeface="Calibri"/>
            </a:endParaRPr>
          </a:p>
        </p:txBody>
      </p:sp>
      <p:pic>
        <p:nvPicPr>
          <p:cNvPr id="7" name="Picture 7">
            <a:extLst>
              <a:ext uri="{FF2B5EF4-FFF2-40B4-BE49-F238E27FC236}">
                <a16:creationId xmlns:a16="http://schemas.microsoft.com/office/drawing/2014/main" id="{FA877E67-EC86-4197-874A-FC641D13C1C8}"/>
              </a:ext>
            </a:extLst>
          </p:cNvPr>
          <p:cNvPicPr>
            <a:picLocks noChangeAspect="1"/>
          </p:cNvPicPr>
          <p:nvPr/>
        </p:nvPicPr>
        <p:blipFill>
          <a:blip r:embed="rId4"/>
          <a:stretch>
            <a:fillRect/>
          </a:stretch>
        </p:blipFill>
        <p:spPr>
          <a:xfrm>
            <a:off x="581624" y="4304301"/>
            <a:ext cx="4703618" cy="1078922"/>
          </a:xfrm>
          <a:prstGeom prst="rect">
            <a:avLst/>
          </a:prstGeom>
        </p:spPr>
      </p:pic>
      <p:pic>
        <p:nvPicPr>
          <p:cNvPr id="8" name="Picture 8">
            <a:extLst>
              <a:ext uri="{FF2B5EF4-FFF2-40B4-BE49-F238E27FC236}">
                <a16:creationId xmlns:a16="http://schemas.microsoft.com/office/drawing/2014/main" id="{D768FC2F-DBB9-4F28-AF16-A65FCAB46454}"/>
              </a:ext>
            </a:extLst>
          </p:cNvPr>
          <p:cNvPicPr>
            <a:picLocks noChangeAspect="1"/>
          </p:cNvPicPr>
          <p:nvPr/>
        </p:nvPicPr>
        <p:blipFill>
          <a:blip r:embed="rId5"/>
          <a:stretch>
            <a:fillRect/>
          </a:stretch>
        </p:blipFill>
        <p:spPr>
          <a:xfrm>
            <a:off x="576562" y="2989818"/>
            <a:ext cx="4696690" cy="1079788"/>
          </a:xfrm>
          <a:prstGeom prst="rect">
            <a:avLst/>
          </a:prstGeom>
        </p:spPr>
      </p:pic>
      <p:sp>
        <p:nvSpPr>
          <p:cNvPr id="3" name="Rectangle 2">
            <a:extLst>
              <a:ext uri="{FF2B5EF4-FFF2-40B4-BE49-F238E27FC236}">
                <a16:creationId xmlns:a16="http://schemas.microsoft.com/office/drawing/2014/main" id="{9B81DFF3-A80F-43DA-A912-5A451C3B41F1}"/>
              </a:ext>
            </a:extLst>
          </p:cNvPr>
          <p:cNvSpPr/>
          <p:nvPr/>
        </p:nvSpPr>
        <p:spPr>
          <a:xfrm>
            <a:off x="5991923" y="165410"/>
            <a:ext cx="6040241" cy="6662850"/>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092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C504-8DFA-48B4-A99C-AAC25CB13D26}"/>
              </a:ext>
            </a:extLst>
          </p:cNvPr>
          <p:cNvSpPr>
            <a:spLocks noGrp="1"/>
          </p:cNvSpPr>
          <p:nvPr>
            <p:ph type="title"/>
          </p:nvPr>
        </p:nvSpPr>
        <p:spPr>
          <a:xfrm>
            <a:off x="838200" y="795286"/>
            <a:ext cx="10515600" cy="1325563"/>
          </a:xfrm>
        </p:spPr>
        <p:txBody>
          <a:bodyPr>
            <a:noAutofit/>
          </a:bodyPr>
          <a:lstStyle/>
          <a:p>
            <a:pPr algn="ctr"/>
            <a:r>
              <a:rPr lang="en-US">
                <a:ea typeface="+mj-lt"/>
                <a:cs typeface="+mj-lt"/>
              </a:rPr>
              <a:t>What Will Be the State of the Economy Next Year?</a:t>
            </a:r>
          </a:p>
        </p:txBody>
      </p:sp>
      <p:pic>
        <p:nvPicPr>
          <p:cNvPr id="4" name="Picture 4" descr="Chart, histogram&#10;&#10;Description automatically generated">
            <a:extLst>
              <a:ext uri="{FF2B5EF4-FFF2-40B4-BE49-F238E27FC236}">
                <a16:creationId xmlns:a16="http://schemas.microsoft.com/office/drawing/2014/main" id="{98DA69B9-8941-42A9-8353-2961DCCD5499}"/>
              </a:ext>
            </a:extLst>
          </p:cNvPr>
          <p:cNvPicPr>
            <a:picLocks noGrp="1" noChangeAspect="1"/>
          </p:cNvPicPr>
          <p:nvPr>
            <p:ph idx="1"/>
          </p:nvPr>
        </p:nvPicPr>
        <p:blipFill>
          <a:blip r:embed="rId3"/>
          <a:stretch>
            <a:fillRect/>
          </a:stretch>
        </p:blipFill>
        <p:spPr>
          <a:xfrm>
            <a:off x="2945069" y="2391877"/>
            <a:ext cx="6449346" cy="2923867"/>
          </a:xfrm>
        </p:spPr>
      </p:pic>
      <p:sp>
        <p:nvSpPr>
          <p:cNvPr id="3" name="TextBox 2">
            <a:extLst>
              <a:ext uri="{FF2B5EF4-FFF2-40B4-BE49-F238E27FC236}">
                <a16:creationId xmlns:a16="http://schemas.microsoft.com/office/drawing/2014/main" id="{88A44322-7EC6-404D-9FA6-CBF6BA19019E}"/>
              </a:ext>
            </a:extLst>
          </p:cNvPr>
          <p:cNvSpPr txBox="1"/>
          <p:nvPr/>
        </p:nvSpPr>
        <p:spPr>
          <a:xfrm>
            <a:off x="4421140" y="5311965"/>
            <a:ext cx="33491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Light"/>
                <a:cs typeface="Calibri Light"/>
              </a:rPr>
              <a:t>(G=Good, S=Stable, D=Decline)</a:t>
            </a:r>
            <a:endParaRPr lang="en-US"/>
          </a:p>
        </p:txBody>
      </p:sp>
    </p:spTree>
    <p:extLst>
      <p:ext uri="{BB962C8B-B14F-4D97-AF65-F5344CB8AC3E}">
        <p14:creationId xmlns:p14="http://schemas.microsoft.com/office/powerpoint/2010/main" val="3055945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7436-412F-4DAE-87A9-E1E8D1D92BE8}"/>
              </a:ext>
            </a:extLst>
          </p:cNvPr>
          <p:cNvSpPr>
            <a:spLocks noGrp="1"/>
          </p:cNvSpPr>
          <p:nvPr>
            <p:ph type="title"/>
          </p:nvPr>
        </p:nvSpPr>
        <p:spPr>
          <a:xfrm>
            <a:off x="284018" y="143452"/>
            <a:ext cx="10515600" cy="1325563"/>
          </a:xfrm>
        </p:spPr>
        <p:txBody>
          <a:bodyPr>
            <a:normAutofit/>
          </a:bodyPr>
          <a:lstStyle/>
          <a:p>
            <a:r>
              <a:rPr lang="en-US" sz="4000" b="1">
                <a:cs typeface="Calibri Light"/>
              </a:rPr>
              <a:t>Simulating the Variation in Optimal Decision</a:t>
            </a:r>
          </a:p>
        </p:txBody>
      </p:sp>
      <p:pic>
        <p:nvPicPr>
          <p:cNvPr id="3" name="Picture 3" descr="Graphical user interface, table&#10;&#10;Description automatically generated">
            <a:extLst>
              <a:ext uri="{FF2B5EF4-FFF2-40B4-BE49-F238E27FC236}">
                <a16:creationId xmlns:a16="http://schemas.microsoft.com/office/drawing/2014/main" id="{9719A0FB-4E98-42F1-9231-DCACE60EB0AB}"/>
              </a:ext>
            </a:extLst>
          </p:cNvPr>
          <p:cNvPicPr>
            <a:picLocks noChangeAspect="1"/>
          </p:cNvPicPr>
          <p:nvPr/>
        </p:nvPicPr>
        <p:blipFill rotWithShape="1">
          <a:blip r:embed="rId3"/>
          <a:srcRect r="41774" b="1282"/>
          <a:stretch/>
        </p:blipFill>
        <p:spPr>
          <a:xfrm>
            <a:off x="166255" y="1412527"/>
            <a:ext cx="6284184" cy="4254782"/>
          </a:xfrm>
          <a:prstGeom prst="rect">
            <a:avLst/>
          </a:prstGeom>
        </p:spPr>
      </p:pic>
      <p:pic>
        <p:nvPicPr>
          <p:cNvPr id="4" name="Picture 4" descr="Table&#10;&#10;Description automatically generated">
            <a:extLst>
              <a:ext uri="{FF2B5EF4-FFF2-40B4-BE49-F238E27FC236}">
                <a16:creationId xmlns:a16="http://schemas.microsoft.com/office/drawing/2014/main" id="{98ACA78E-CAAF-44C6-8A0C-7877B2E245CA}"/>
              </a:ext>
            </a:extLst>
          </p:cNvPr>
          <p:cNvPicPr>
            <a:picLocks noChangeAspect="1"/>
          </p:cNvPicPr>
          <p:nvPr/>
        </p:nvPicPr>
        <p:blipFill>
          <a:blip r:embed="rId4"/>
          <a:stretch>
            <a:fillRect/>
          </a:stretch>
        </p:blipFill>
        <p:spPr>
          <a:xfrm>
            <a:off x="6594764" y="1413597"/>
            <a:ext cx="5223163" cy="2506804"/>
          </a:xfrm>
          <a:prstGeom prst="rect">
            <a:avLst/>
          </a:prstGeom>
        </p:spPr>
      </p:pic>
      <p:sp>
        <p:nvSpPr>
          <p:cNvPr id="5" name="Arrow: Curved Left 4">
            <a:extLst>
              <a:ext uri="{FF2B5EF4-FFF2-40B4-BE49-F238E27FC236}">
                <a16:creationId xmlns:a16="http://schemas.microsoft.com/office/drawing/2014/main" id="{4A9E3951-74B5-42D8-831E-391A02BCF634}"/>
              </a:ext>
            </a:extLst>
          </p:cNvPr>
          <p:cNvSpPr/>
          <p:nvPr/>
        </p:nvSpPr>
        <p:spPr>
          <a:xfrm rot="5400000">
            <a:off x="8708968" y="3707614"/>
            <a:ext cx="734290" cy="1219200"/>
          </a:xfrm>
          <a:prstGeom prst="curvedLef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63D5E33-76CD-455D-AC9C-78B0B5CACCCB}"/>
              </a:ext>
            </a:extLst>
          </p:cNvPr>
          <p:cNvSpPr txBox="1"/>
          <p:nvPr/>
        </p:nvSpPr>
        <p:spPr>
          <a:xfrm>
            <a:off x="6742312" y="5156384"/>
            <a:ext cx="52785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Tree determines Optimal Branch based on Expected Value and then runs simulation just on the Optimal Branch..</a:t>
            </a:r>
          </a:p>
        </p:txBody>
      </p:sp>
    </p:spTree>
    <p:extLst>
      <p:ext uri="{BB962C8B-B14F-4D97-AF65-F5344CB8AC3E}">
        <p14:creationId xmlns:p14="http://schemas.microsoft.com/office/powerpoint/2010/main" val="2894532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ABA20-FB38-4EE2-B8CF-AA6AA23B853E}"/>
              </a:ext>
            </a:extLst>
          </p:cNvPr>
          <p:cNvSpPr>
            <a:spLocks noGrp="1"/>
          </p:cNvSpPr>
          <p:nvPr>
            <p:ph type="title"/>
          </p:nvPr>
        </p:nvSpPr>
        <p:spPr>
          <a:xfrm>
            <a:off x="302419" y="365125"/>
            <a:ext cx="11051381" cy="765970"/>
          </a:xfrm>
        </p:spPr>
        <p:txBody>
          <a:bodyPr>
            <a:normAutofit/>
          </a:bodyPr>
          <a:lstStyle/>
          <a:p>
            <a:r>
              <a:rPr lang="en-US" sz="4000" b="1">
                <a:cs typeface="Calibri Light"/>
              </a:rPr>
              <a:t>The Value of Perfect Information</a:t>
            </a:r>
          </a:p>
        </p:txBody>
      </p:sp>
      <p:pic>
        <p:nvPicPr>
          <p:cNvPr id="3" name="Picture 3" descr="Table&#10;&#10;Description automatically generated">
            <a:extLst>
              <a:ext uri="{FF2B5EF4-FFF2-40B4-BE49-F238E27FC236}">
                <a16:creationId xmlns:a16="http://schemas.microsoft.com/office/drawing/2014/main" id="{B8414249-7AC4-42CA-9CD9-7733A0157397}"/>
              </a:ext>
            </a:extLst>
          </p:cNvPr>
          <p:cNvPicPr>
            <a:picLocks noChangeAspect="1"/>
          </p:cNvPicPr>
          <p:nvPr/>
        </p:nvPicPr>
        <p:blipFill>
          <a:blip r:embed="rId3"/>
          <a:stretch>
            <a:fillRect/>
          </a:stretch>
        </p:blipFill>
        <p:spPr>
          <a:xfrm>
            <a:off x="6574225" y="1517734"/>
            <a:ext cx="5103541" cy="4038583"/>
          </a:xfrm>
          <a:prstGeom prst="rect">
            <a:avLst/>
          </a:prstGeom>
        </p:spPr>
      </p:pic>
      <p:pic>
        <p:nvPicPr>
          <p:cNvPr id="6" name="Picture 6" descr="Chart, histogram&#10;&#10;Description automatically generated">
            <a:extLst>
              <a:ext uri="{FF2B5EF4-FFF2-40B4-BE49-F238E27FC236}">
                <a16:creationId xmlns:a16="http://schemas.microsoft.com/office/drawing/2014/main" id="{31C4BC4C-813F-4232-89E2-3CBF2A1C30CB}"/>
              </a:ext>
            </a:extLst>
          </p:cNvPr>
          <p:cNvPicPr>
            <a:picLocks noChangeAspect="1"/>
          </p:cNvPicPr>
          <p:nvPr/>
        </p:nvPicPr>
        <p:blipFill>
          <a:blip r:embed="rId4"/>
          <a:stretch>
            <a:fillRect/>
          </a:stretch>
        </p:blipFill>
        <p:spPr>
          <a:xfrm>
            <a:off x="204518" y="1515790"/>
            <a:ext cx="6203872" cy="4210790"/>
          </a:xfrm>
          <a:prstGeom prst="rect">
            <a:avLst/>
          </a:prstGeom>
        </p:spPr>
      </p:pic>
      <p:sp>
        <p:nvSpPr>
          <p:cNvPr id="4" name="Arrow: Curved Left 3">
            <a:extLst>
              <a:ext uri="{FF2B5EF4-FFF2-40B4-BE49-F238E27FC236}">
                <a16:creationId xmlns:a16="http://schemas.microsoft.com/office/drawing/2014/main" id="{E523A1B2-D7CC-43A5-A2DC-EAE54B4DFAAB}"/>
              </a:ext>
            </a:extLst>
          </p:cNvPr>
          <p:cNvSpPr/>
          <p:nvPr/>
        </p:nvSpPr>
        <p:spPr>
          <a:xfrm rot="5400000">
            <a:off x="9297179" y="4576563"/>
            <a:ext cx="654080" cy="2609515"/>
          </a:xfrm>
          <a:prstGeom prst="curved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62394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5166F-2E02-45EF-BDCB-EFC0AB0B0D81}"/>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4000" b="1"/>
              <a:t>Forecasting Horizon of 48 Hours vs 72....  </a:t>
            </a:r>
            <a:endParaRPr lang="en-US" sz="4000" b="1">
              <a:cs typeface="Calibri Light"/>
            </a:endParaRP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Chart, histogram&#10;&#10;Description automatically generated">
            <a:extLst>
              <a:ext uri="{FF2B5EF4-FFF2-40B4-BE49-F238E27FC236}">
                <a16:creationId xmlns:a16="http://schemas.microsoft.com/office/drawing/2014/main" id="{09FB0182-B4C1-4C2D-AC94-CA3F3175F7D8}"/>
              </a:ext>
            </a:extLst>
          </p:cNvPr>
          <p:cNvPicPr>
            <a:picLocks noChangeAspect="1"/>
          </p:cNvPicPr>
          <p:nvPr/>
        </p:nvPicPr>
        <p:blipFill rotWithShape="1">
          <a:blip r:embed="rId3"/>
          <a:srcRect r="1370" b="2"/>
          <a:stretch/>
        </p:blipFill>
        <p:spPr>
          <a:xfrm>
            <a:off x="429768" y="1721922"/>
            <a:ext cx="6704891" cy="4520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6F73591-E79F-4C6C-A05F-A391CFF9E478}"/>
              </a:ext>
            </a:extLst>
          </p:cNvPr>
          <p:cNvSpPr txBox="1"/>
          <p:nvPr/>
        </p:nvSpPr>
        <p:spPr>
          <a:xfrm>
            <a:off x="7938752" y="2020824"/>
            <a:ext cx="3455097" cy="395935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a:t>What is the cost/benefit of delaying decision? </a:t>
            </a:r>
          </a:p>
          <a:p>
            <a:pPr marL="342900" indent="-342900">
              <a:lnSpc>
                <a:spcPct val="90000"/>
              </a:lnSpc>
              <a:spcAft>
                <a:spcPts val="600"/>
              </a:spcAft>
              <a:buAutoNum type="arabicPeriod"/>
            </a:pPr>
            <a:r>
              <a:rPr lang="en-US"/>
              <a:t>Price Increase on Evacuation Transportation -- 20%</a:t>
            </a:r>
          </a:p>
          <a:p>
            <a:pPr marL="342900" indent="-342900">
              <a:lnSpc>
                <a:spcPct val="90000"/>
              </a:lnSpc>
              <a:spcAft>
                <a:spcPts val="600"/>
              </a:spcAft>
              <a:buAutoNum type="arabicPeriod"/>
            </a:pPr>
            <a:r>
              <a:rPr lang="en-US"/>
              <a:t>Probability of a Direct Hit  doubles from 72 hours, to 28%</a:t>
            </a:r>
            <a:endParaRPr lang="en-US">
              <a:cs typeface="Calibri"/>
            </a:endParaRPr>
          </a:p>
          <a:p>
            <a:pPr indent="-228600">
              <a:lnSpc>
                <a:spcPct val="90000"/>
              </a:lnSpc>
              <a:spcAft>
                <a:spcPts val="600"/>
              </a:spcAft>
              <a:buFont typeface="Arial" panose="020B0604020202020204" pitchFamily="34" charset="0"/>
              <a:buChar char="•"/>
            </a:pPr>
            <a:endParaRPr lang="en-US"/>
          </a:p>
          <a:p>
            <a:pPr>
              <a:lnSpc>
                <a:spcPct val="90000"/>
              </a:lnSpc>
              <a:spcAft>
                <a:spcPts val="600"/>
              </a:spcAft>
            </a:pPr>
            <a:r>
              <a:rPr lang="en-US"/>
              <a:t>Result is an increase in the Mean from $1891 to $1980.  </a:t>
            </a:r>
            <a:endParaRPr lang="en-US">
              <a:cs typeface="Calibri" panose="020F0502020204030204"/>
            </a:endParaRPr>
          </a:p>
        </p:txBody>
      </p:sp>
    </p:spTree>
    <p:extLst>
      <p:ext uri="{BB962C8B-B14F-4D97-AF65-F5344CB8AC3E}">
        <p14:creationId xmlns:p14="http://schemas.microsoft.com/office/powerpoint/2010/main" val="2723630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DF4FF8-9952-4E42-9BE7-C8FB3CB08FA6}"/>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4000" b="1"/>
              <a:t>Summary of Costs</a:t>
            </a:r>
            <a:endParaRPr lang="en-US" sz="4000" b="1">
              <a:cs typeface="Calibri Light"/>
            </a:endParaRPr>
          </a:p>
        </p:txBody>
      </p:sp>
      <p:sp>
        <p:nvSpPr>
          <p:cNvPr id="15" name="Rectangle 1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group of people sitting in a box&#10;&#10;Description automatically generated">
            <a:extLst>
              <a:ext uri="{FF2B5EF4-FFF2-40B4-BE49-F238E27FC236}">
                <a16:creationId xmlns:a16="http://schemas.microsoft.com/office/drawing/2014/main" id="{A37C6628-98A8-4CEC-9C69-DB2E1D083888}"/>
              </a:ext>
            </a:extLst>
          </p:cNvPr>
          <p:cNvPicPr>
            <a:picLocks noChangeAspect="1"/>
          </p:cNvPicPr>
          <p:nvPr/>
        </p:nvPicPr>
        <p:blipFill>
          <a:blip r:embed="rId3"/>
          <a:stretch>
            <a:fillRect/>
          </a:stretch>
        </p:blipFill>
        <p:spPr>
          <a:xfrm>
            <a:off x="549058" y="2096284"/>
            <a:ext cx="4204902" cy="3248008"/>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8B78D527-AA7D-4282-A1CA-8B1E2C9282EE}"/>
              </a:ext>
            </a:extLst>
          </p:cNvPr>
          <p:cNvPicPr>
            <a:picLocks noChangeAspect="1"/>
          </p:cNvPicPr>
          <p:nvPr/>
        </p:nvPicPr>
        <p:blipFill>
          <a:blip r:embed="rId4"/>
          <a:stretch>
            <a:fillRect/>
          </a:stretch>
        </p:blipFill>
        <p:spPr>
          <a:xfrm>
            <a:off x="4826799" y="2283544"/>
            <a:ext cx="7104217" cy="1869143"/>
          </a:xfrm>
          <a:prstGeom prst="rect">
            <a:avLst/>
          </a:prstGeom>
        </p:spPr>
      </p:pic>
      <p:sp>
        <p:nvSpPr>
          <p:cNvPr id="5" name="TextBox 4">
            <a:extLst>
              <a:ext uri="{FF2B5EF4-FFF2-40B4-BE49-F238E27FC236}">
                <a16:creationId xmlns:a16="http://schemas.microsoft.com/office/drawing/2014/main" id="{57775F98-154A-43B0-8DA0-B4929FEA954A}"/>
              </a:ext>
            </a:extLst>
          </p:cNvPr>
          <p:cNvSpPr txBox="1"/>
          <p:nvPr/>
        </p:nvSpPr>
        <p:spPr>
          <a:xfrm>
            <a:off x="493302" y="5064096"/>
            <a:ext cx="4260659" cy="280196"/>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Opportunity cost?</a:t>
            </a:r>
          </a:p>
        </p:txBody>
      </p:sp>
    </p:spTree>
    <p:extLst>
      <p:ext uri="{BB962C8B-B14F-4D97-AF65-F5344CB8AC3E}">
        <p14:creationId xmlns:p14="http://schemas.microsoft.com/office/powerpoint/2010/main" val="4123025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23A5A-DD9D-4333-9AD5-D6C1F1EADC64}"/>
              </a:ext>
            </a:extLst>
          </p:cNvPr>
          <p:cNvSpPr>
            <a:spLocks noGrp="1"/>
          </p:cNvSpPr>
          <p:nvPr>
            <p:ph type="title"/>
          </p:nvPr>
        </p:nvSpPr>
        <p:spPr>
          <a:xfrm>
            <a:off x="539151" y="224448"/>
            <a:ext cx="11119449" cy="1339940"/>
          </a:xfrm>
        </p:spPr>
        <p:txBody>
          <a:bodyPr>
            <a:normAutofit/>
          </a:bodyPr>
          <a:lstStyle/>
          <a:p>
            <a:r>
              <a:rPr lang="en-US" sz="4000" b="1">
                <a:cs typeface="Calibri Light"/>
              </a:rPr>
              <a:t>But wait....consider the C-Suite perspective</a:t>
            </a:r>
          </a:p>
        </p:txBody>
      </p:sp>
      <p:pic>
        <p:nvPicPr>
          <p:cNvPr id="3" name="Picture 3" descr="Chart, line chart&#10;&#10;Description automatically generated">
            <a:extLst>
              <a:ext uri="{FF2B5EF4-FFF2-40B4-BE49-F238E27FC236}">
                <a16:creationId xmlns:a16="http://schemas.microsoft.com/office/drawing/2014/main" id="{B84ACEF4-6ACA-4E82-9A03-65FA804160C8}"/>
              </a:ext>
            </a:extLst>
          </p:cNvPr>
          <p:cNvPicPr>
            <a:picLocks noChangeAspect="1"/>
          </p:cNvPicPr>
          <p:nvPr/>
        </p:nvPicPr>
        <p:blipFill>
          <a:blip r:embed="rId3"/>
          <a:stretch>
            <a:fillRect/>
          </a:stretch>
        </p:blipFill>
        <p:spPr>
          <a:xfrm>
            <a:off x="227268" y="1146670"/>
            <a:ext cx="7716602" cy="5638673"/>
          </a:xfrm>
          <a:prstGeom prst="rect">
            <a:avLst/>
          </a:prstGeom>
        </p:spPr>
      </p:pic>
      <p:pic>
        <p:nvPicPr>
          <p:cNvPr id="4" name="Picture 4" descr="Table&#10;&#10;Description automatically generated">
            <a:extLst>
              <a:ext uri="{FF2B5EF4-FFF2-40B4-BE49-F238E27FC236}">
                <a16:creationId xmlns:a16="http://schemas.microsoft.com/office/drawing/2014/main" id="{A0191ADB-17B4-45BD-8111-E4D21FEE784A}"/>
              </a:ext>
            </a:extLst>
          </p:cNvPr>
          <p:cNvPicPr>
            <a:picLocks noChangeAspect="1"/>
          </p:cNvPicPr>
          <p:nvPr/>
        </p:nvPicPr>
        <p:blipFill rotWithShape="1">
          <a:blip r:embed="rId4"/>
          <a:srcRect l="14303" t="8943" r="50591" b="7520"/>
          <a:stretch/>
        </p:blipFill>
        <p:spPr>
          <a:xfrm>
            <a:off x="8199533" y="1098793"/>
            <a:ext cx="2664412" cy="3680543"/>
          </a:xfrm>
          <a:prstGeom prst="rect">
            <a:avLst/>
          </a:prstGeom>
        </p:spPr>
      </p:pic>
      <p:sp>
        <p:nvSpPr>
          <p:cNvPr id="5" name="TextBox 4">
            <a:extLst>
              <a:ext uri="{FF2B5EF4-FFF2-40B4-BE49-F238E27FC236}">
                <a16:creationId xmlns:a16="http://schemas.microsoft.com/office/drawing/2014/main" id="{3321E994-3C28-461B-94A4-6F013D6B5A09}"/>
              </a:ext>
            </a:extLst>
          </p:cNvPr>
          <p:cNvSpPr txBox="1"/>
          <p:nvPr/>
        </p:nvSpPr>
        <p:spPr>
          <a:xfrm>
            <a:off x="8197508" y="4948696"/>
            <a:ext cx="37713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Evacuate...</a:t>
            </a:r>
          </a:p>
          <a:p>
            <a:r>
              <a:rPr lang="en-US">
                <a:cs typeface="Calibri"/>
              </a:rPr>
              <a:t>Based on 10% probability of direct hit from the 72-hour forecast.  ?</a:t>
            </a:r>
          </a:p>
        </p:txBody>
      </p:sp>
      <p:sp>
        <p:nvSpPr>
          <p:cNvPr id="7" name="Rectangle 6">
            <a:extLst>
              <a:ext uri="{FF2B5EF4-FFF2-40B4-BE49-F238E27FC236}">
                <a16:creationId xmlns:a16="http://schemas.microsoft.com/office/drawing/2014/main" id="{7198C356-6B57-4B83-8DB1-840CE0C3999A}"/>
              </a:ext>
            </a:extLst>
          </p:cNvPr>
          <p:cNvSpPr/>
          <p:nvPr/>
        </p:nvSpPr>
        <p:spPr>
          <a:xfrm>
            <a:off x="9779935" y="1384486"/>
            <a:ext cx="1039905" cy="338865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933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rgbClr val="EFEFEF"/>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Freeform: Shape 10">
            <a:extLst>
              <a:ext uri="{FF2B5EF4-FFF2-40B4-BE49-F238E27FC236}">
                <a16:creationId xmlns:a16="http://schemas.microsoft.com/office/drawing/2014/main" id="{E20AF01B-D099-4710-BF18-E2832A9B6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9E502C-FA62-480B-886F-FFE2D5202830}"/>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a:cs typeface="Calibri Light"/>
              </a:rPr>
              <a:t>Limitations &amp; Future Opportunities </a:t>
            </a:r>
            <a:endParaRPr lang="en-US" sz="7200" kern="1200">
              <a:solidFill>
                <a:schemeClr val="tx1"/>
              </a:solidFill>
              <a:latin typeface="+mj-lt"/>
              <a:cs typeface="Calibri Light" panose="020F0302020204030204"/>
            </a:endParaRPr>
          </a:p>
        </p:txBody>
      </p:sp>
      <p:sp>
        <p:nvSpPr>
          <p:cNvPr id="8" name="Rectangle 12">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152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Limitations &amp; Opportunities</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a:buFont typeface="Arial"/>
              <a:buChar char="•"/>
            </a:pPr>
            <a:r>
              <a:rPr lang="en-US" sz="2200">
                <a:ea typeface="+mn-lt"/>
                <a:cs typeface="+mn-lt"/>
              </a:rPr>
              <a:t>Decision Tree is heavily reliant on subject matter expertise</a:t>
            </a:r>
          </a:p>
          <a:p>
            <a:pPr>
              <a:buFont typeface="Arial"/>
              <a:buChar char="•"/>
            </a:pPr>
            <a:r>
              <a:rPr lang="en-US" sz="2200">
                <a:cs typeface="Calibri"/>
              </a:rPr>
              <a:t>Difficulty getting data – decision makers have to be confident we have accurate estimates</a:t>
            </a:r>
            <a:endParaRPr lang="en-US" sz="2200">
              <a:ea typeface="+mn-lt"/>
              <a:cs typeface="+mn-lt"/>
            </a:endParaRPr>
          </a:p>
          <a:p>
            <a:pPr>
              <a:buFont typeface="Arial"/>
              <a:buChar char="•"/>
            </a:pPr>
            <a:r>
              <a:rPr lang="en-US" sz="2200">
                <a:cs typeface="Calibri"/>
              </a:rPr>
              <a:t>Sequential Decisions:  Output from one Decision Tree feeds next one</a:t>
            </a:r>
            <a:endParaRPr lang="en-US" sz="2200">
              <a:ea typeface="+mn-lt"/>
              <a:cs typeface="+mn-lt"/>
            </a:endParaRPr>
          </a:p>
          <a:p>
            <a:pPr>
              <a:buFont typeface="Arial"/>
              <a:buChar char="•"/>
            </a:pPr>
            <a:r>
              <a:rPr lang="en-US" sz="2200">
                <a:ea typeface="+mn-lt"/>
                <a:cs typeface="+mn-lt"/>
              </a:rPr>
              <a:t>Difficulty in quantifying certain factors in terms of cost</a:t>
            </a:r>
          </a:p>
          <a:p>
            <a:pPr>
              <a:buFont typeface="Arial"/>
              <a:buChar char="•"/>
            </a:pPr>
            <a:endParaRPr lang="en-US" sz="2200">
              <a:ea typeface="+mn-lt"/>
              <a:cs typeface="+mn-lt"/>
            </a:endParaRPr>
          </a:p>
          <a:p>
            <a:pPr marL="0" indent="0">
              <a:buNone/>
            </a:pPr>
            <a:endParaRPr lang="en-US" sz="2200">
              <a:cs typeface="Calibri"/>
            </a:endParaRPr>
          </a:p>
          <a:p>
            <a:endParaRPr lang="en-US" sz="2200" u="sng">
              <a:ea typeface="+mn-lt"/>
              <a:cs typeface="+mn-lt"/>
            </a:endParaRPr>
          </a:p>
        </p:txBody>
      </p:sp>
      <p:sp>
        <p:nvSpPr>
          <p:cNvPr id="4" name="TextBox 3">
            <a:extLst>
              <a:ext uri="{FF2B5EF4-FFF2-40B4-BE49-F238E27FC236}">
                <a16:creationId xmlns:a16="http://schemas.microsoft.com/office/drawing/2014/main" id="{47ED7A30-1895-4D0C-8789-5243C29B6181}"/>
              </a:ext>
            </a:extLst>
          </p:cNvPr>
          <p:cNvSpPr txBox="1"/>
          <p:nvPr/>
        </p:nvSpPr>
        <p:spPr>
          <a:xfrm>
            <a:off x="342900" y="6307929"/>
            <a:ext cx="40171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i="1">
              <a:cs typeface="Calibri"/>
            </a:endParaRPr>
          </a:p>
        </p:txBody>
      </p:sp>
    </p:spTree>
    <p:extLst>
      <p:ext uri="{BB962C8B-B14F-4D97-AF65-F5344CB8AC3E}">
        <p14:creationId xmlns:p14="http://schemas.microsoft.com/office/powerpoint/2010/main" val="3804054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6B38-E011-4FC2-B184-740B48F29EFE}"/>
              </a:ext>
            </a:extLst>
          </p:cNvPr>
          <p:cNvSpPr>
            <a:spLocks noGrp="1"/>
          </p:cNvSpPr>
          <p:nvPr>
            <p:ph type="title"/>
          </p:nvPr>
        </p:nvSpPr>
        <p:spPr>
          <a:xfrm>
            <a:off x="838200" y="475738"/>
            <a:ext cx="10515600" cy="1325563"/>
          </a:xfrm>
        </p:spPr>
        <p:txBody>
          <a:bodyPr>
            <a:normAutofit/>
          </a:bodyPr>
          <a:lstStyle/>
          <a:p>
            <a:pPr algn="ctr"/>
            <a:r>
              <a:rPr lang="en-US" sz="4000" b="1">
                <a:cs typeface="Calibri Light" panose="020F0302020204030204"/>
              </a:rPr>
              <a:t>Storm Surge, and Storm Tide</a:t>
            </a:r>
            <a:endParaRPr lang="en-US"/>
          </a:p>
        </p:txBody>
      </p:sp>
      <p:sp>
        <p:nvSpPr>
          <p:cNvPr id="4" name="Rectangle 3">
            <a:extLst>
              <a:ext uri="{FF2B5EF4-FFF2-40B4-BE49-F238E27FC236}">
                <a16:creationId xmlns:a16="http://schemas.microsoft.com/office/drawing/2014/main" id="{F49855C4-6BD4-4D53-96E0-151519B0D4D3}"/>
              </a:ext>
            </a:extLst>
          </p:cNvPr>
          <p:cNvSpPr/>
          <p:nvPr/>
        </p:nvSpPr>
        <p:spPr>
          <a:xfrm>
            <a:off x="3526591" y="1648326"/>
            <a:ext cx="4986418" cy="6684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close up of a sign&#10;&#10;Description automatically generated">
            <a:extLst>
              <a:ext uri="{FF2B5EF4-FFF2-40B4-BE49-F238E27FC236}">
                <a16:creationId xmlns:a16="http://schemas.microsoft.com/office/drawing/2014/main" id="{2DD4297D-272B-48A5-8A90-44510E78CAF1}"/>
              </a:ext>
            </a:extLst>
          </p:cNvPr>
          <p:cNvPicPr>
            <a:picLocks noChangeAspect="1"/>
          </p:cNvPicPr>
          <p:nvPr/>
        </p:nvPicPr>
        <p:blipFill rotWithShape="1">
          <a:blip r:embed="rId3"/>
          <a:srcRect t="13784" r="1" b="17052"/>
          <a:stretch/>
        </p:blipFill>
        <p:spPr>
          <a:xfrm>
            <a:off x="239667" y="1982516"/>
            <a:ext cx="11704320" cy="3764276"/>
          </a:xfrm>
          <a:prstGeom prst="rect">
            <a:avLst/>
          </a:prstGeom>
        </p:spPr>
      </p:pic>
      <p:sp>
        <p:nvSpPr>
          <p:cNvPr id="8" name="TextBox 7">
            <a:extLst>
              <a:ext uri="{FF2B5EF4-FFF2-40B4-BE49-F238E27FC236}">
                <a16:creationId xmlns:a16="http://schemas.microsoft.com/office/drawing/2014/main" id="{2BBF14A2-E1C3-40BC-B546-1A730412CE6F}"/>
              </a:ext>
            </a:extLst>
          </p:cNvPr>
          <p:cNvSpPr txBox="1"/>
          <p:nvPr/>
        </p:nvSpPr>
        <p:spPr>
          <a:xfrm>
            <a:off x="342900" y="6307929"/>
            <a:ext cx="40171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ea typeface="+mn-lt"/>
                <a:cs typeface="+mn-lt"/>
              </a:rPr>
              <a:t>Source: National Hurricane Center (NHC)</a:t>
            </a:r>
            <a:endParaRPr lang="en-US" sz="1400"/>
          </a:p>
        </p:txBody>
      </p:sp>
    </p:spTree>
    <p:extLst>
      <p:ext uri="{BB962C8B-B14F-4D97-AF65-F5344CB8AC3E}">
        <p14:creationId xmlns:p14="http://schemas.microsoft.com/office/powerpoint/2010/main" val="3643214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Factors that Influence Storm Surge</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a:buFont typeface="Arial"/>
              <a:buChar char="•"/>
            </a:pPr>
            <a:r>
              <a:rPr lang="en-US" sz="2200" i="1">
                <a:ea typeface="+mn-lt"/>
                <a:cs typeface="+mn-lt"/>
              </a:rPr>
              <a:t>Wind Intensity</a:t>
            </a:r>
            <a:r>
              <a:rPr lang="en-US" sz="2200">
                <a:ea typeface="+mn-lt"/>
                <a:cs typeface="+mn-lt"/>
              </a:rPr>
              <a:t> : High Wind speed, higher storm surge</a:t>
            </a:r>
          </a:p>
          <a:p>
            <a:pPr>
              <a:buFont typeface="Arial"/>
              <a:buChar char="•"/>
            </a:pPr>
            <a:r>
              <a:rPr lang="en-US" sz="2200" i="1">
                <a:ea typeface="+mn-lt"/>
                <a:cs typeface="+mn-lt"/>
              </a:rPr>
              <a:t>Forward Speed</a:t>
            </a:r>
            <a:r>
              <a:rPr lang="en-US" sz="2200">
                <a:ea typeface="+mn-lt"/>
                <a:cs typeface="+mn-lt"/>
              </a:rPr>
              <a:t> : Slower storms result in more inland surge (bays estuaries) Faster Storms result in more coastal inundation</a:t>
            </a:r>
          </a:p>
          <a:p>
            <a:pPr>
              <a:buFont typeface="Arial"/>
              <a:buChar char="•"/>
            </a:pPr>
            <a:r>
              <a:rPr lang="en-US" sz="2200" i="1">
                <a:ea typeface="+mn-lt"/>
                <a:cs typeface="+mn-lt"/>
              </a:rPr>
              <a:t>Size </a:t>
            </a:r>
            <a:r>
              <a:rPr lang="en-US" sz="2200">
                <a:ea typeface="+mn-lt"/>
                <a:cs typeface="+mn-lt"/>
              </a:rPr>
              <a:t>: Larger storms result in more storm surge</a:t>
            </a:r>
          </a:p>
          <a:p>
            <a:pPr>
              <a:buFont typeface="Arial"/>
              <a:buChar char="•"/>
            </a:pPr>
            <a:r>
              <a:rPr lang="en-US" sz="2200" i="1">
                <a:ea typeface="+mn-lt"/>
                <a:cs typeface="+mn-lt"/>
              </a:rPr>
              <a:t>Angle of Approach</a:t>
            </a:r>
            <a:r>
              <a:rPr lang="en-US" sz="2200">
                <a:ea typeface="+mn-lt"/>
                <a:cs typeface="+mn-lt"/>
              </a:rPr>
              <a:t> : Perpendicular approach results in more surge</a:t>
            </a:r>
          </a:p>
          <a:p>
            <a:pPr>
              <a:buFont typeface="Arial"/>
              <a:buChar char="•"/>
            </a:pPr>
            <a:r>
              <a:rPr lang="en-US" sz="2200" i="1">
                <a:ea typeface="+mn-lt"/>
                <a:cs typeface="+mn-lt"/>
              </a:rPr>
              <a:t>Width and Slope of Continental Shelf</a:t>
            </a:r>
            <a:r>
              <a:rPr lang="en-US" sz="2200">
                <a:ea typeface="+mn-lt"/>
                <a:cs typeface="+mn-lt"/>
              </a:rPr>
              <a:t> : wide shelf with a gentle slope results in more surge </a:t>
            </a:r>
          </a:p>
          <a:p>
            <a:pPr>
              <a:buFont typeface="Arial"/>
              <a:buChar char="•"/>
            </a:pPr>
            <a:r>
              <a:rPr lang="en-US" sz="2200" i="1">
                <a:ea typeface="+mn-lt"/>
                <a:cs typeface="+mn-lt"/>
              </a:rPr>
              <a:t>Local Features</a:t>
            </a:r>
            <a:r>
              <a:rPr lang="en-US" sz="2200">
                <a:ea typeface="+mn-lt"/>
                <a:cs typeface="+mn-lt"/>
              </a:rPr>
              <a:t> : See next slide</a:t>
            </a:r>
            <a:endParaRPr lang="en-US">
              <a:ea typeface="+mn-lt"/>
              <a:cs typeface="+mn-lt"/>
            </a:endParaRPr>
          </a:p>
          <a:p>
            <a:endParaRPr lang="en-US" sz="2200" u="sng">
              <a:cs typeface="Calibri"/>
            </a:endParaRPr>
          </a:p>
        </p:txBody>
      </p:sp>
      <p:sp>
        <p:nvSpPr>
          <p:cNvPr id="4" name="TextBox 3">
            <a:extLst>
              <a:ext uri="{FF2B5EF4-FFF2-40B4-BE49-F238E27FC236}">
                <a16:creationId xmlns:a16="http://schemas.microsoft.com/office/drawing/2014/main" id="{47ED7A30-1895-4D0C-8789-5243C29B6181}"/>
              </a:ext>
            </a:extLst>
          </p:cNvPr>
          <p:cNvSpPr txBox="1"/>
          <p:nvPr/>
        </p:nvSpPr>
        <p:spPr>
          <a:xfrm>
            <a:off x="342900" y="6307929"/>
            <a:ext cx="40171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cs typeface="Calibri"/>
              </a:rPr>
              <a:t>Source:  National Hurricane Center (NHC)</a:t>
            </a:r>
            <a:endParaRPr lang="en-US" sz="1400">
              <a:cs typeface="Calibri"/>
            </a:endParaRPr>
          </a:p>
        </p:txBody>
      </p:sp>
    </p:spTree>
    <p:extLst>
      <p:ext uri="{BB962C8B-B14F-4D97-AF65-F5344CB8AC3E}">
        <p14:creationId xmlns:p14="http://schemas.microsoft.com/office/powerpoint/2010/main" val="3388974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9">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51D182-CB3F-4663-B84A-D144B75F99E2}"/>
              </a:ext>
            </a:extLst>
          </p:cNvPr>
          <p:cNvSpPr>
            <a:spLocks noGrp="1"/>
          </p:cNvSpPr>
          <p:nvPr>
            <p:ph type="title"/>
          </p:nvPr>
        </p:nvSpPr>
        <p:spPr>
          <a:xfrm>
            <a:off x="838196" y="978408"/>
            <a:ext cx="6007608" cy="1106424"/>
          </a:xfrm>
        </p:spPr>
        <p:txBody>
          <a:bodyPr>
            <a:normAutofit/>
          </a:bodyPr>
          <a:lstStyle/>
          <a:p>
            <a:r>
              <a:rPr lang="en-US" sz="4000" b="1">
                <a:cs typeface="Calibri Light"/>
              </a:rPr>
              <a:t>Geography</a:t>
            </a:r>
          </a:p>
        </p:txBody>
      </p:sp>
      <p:sp>
        <p:nvSpPr>
          <p:cNvPr id="32" name="Rectangle 3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55AF518D-B4AE-47BA-AFA2-C20845DDE37D}"/>
              </a:ext>
            </a:extLst>
          </p:cNvPr>
          <p:cNvSpPr>
            <a:spLocks noGrp="1"/>
          </p:cNvSpPr>
          <p:nvPr>
            <p:ph idx="1"/>
          </p:nvPr>
        </p:nvSpPr>
        <p:spPr>
          <a:xfrm>
            <a:off x="841244" y="2359152"/>
            <a:ext cx="6007608" cy="3429000"/>
          </a:xfrm>
        </p:spPr>
        <p:txBody>
          <a:bodyPr>
            <a:normAutofit/>
          </a:bodyPr>
          <a:lstStyle/>
          <a:p>
            <a:r>
              <a:rPr lang="en-US" sz="2000">
                <a:cs typeface="Calibri"/>
              </a:rPr>
              <a:t>Shallow slopes like those found in the continental shelf around Louisiana can result in 20-foot storm surges  </a:t>
            </a:r>
          </a:p>
          <a:p>
            <a:r>
              <a:rPr lang="en-US" sz="2000">
                <a:cs typeface="Calibri"/>
              </a:rPr>
              <a:t>A similar storm that hits Miami, which has a much steeper shelf, might only produce a 8 – 9 foot surge</a:t>
            </a:r>
          </a:p>
          <a:p>
            <a:pPr marL="0" indent="0">
              <a:buNone/>
            </a:pPr>
            <a:endParaRPr lang="en-US" sz="2000">
              <a:cs typeface="Calibri"/>
            </a:endParaRPr>
          </a:p>
        </p:txBody>
      </p:sp>
      <p:pic>
        <p:nvPicPr>
          <p:cNvPr id="4" name="Picture 4" descr="A person sitting at a beach&#10;&#10;Description automatically generated">
            <a:extLst>
              <a:ext uri="{FF2B5EF4-FFF2-40B4-BE49-F238E27FC236}">
                <a16:creationId xmlns:a16="http://schemas.microsoft.com/office/drawing/2014/main" id="{648AB655-3D88-4FF2-94DF-950E0FB0B389}"/>
              </a:ext>
            </a:extLst>
          </p:cNvPr>
          <p:cNvPicPr>
            <a:picLocks noChangeAspect="1"/>
          </p:cNvPicPr>
          <p:nvPr/>
        </p:nvPicPr>
        <p:blipFill rotWithShape="1">
          <a:blip r:embed="rId3"/>
          <a:srcRect r="1" b="3273"/>
          <a:stretch/>
        </p:blipFill>
        <p:spPr>
          <a:xfrm>
            <a:off x="7680960" y="1011549"/>
            <a:ext cx="4233672" cy="1895899"/>
          </a:xfrm>
          <a:prstGeom prst="rect">
            <a:avLst/>
          </a:prstGeom>
        </p:spPr>
      </p:pic>
      <p:pic>
        <p:nvPicPr>
          <p:cNvPr id="3" name="Picture 4" descr="A sandy beach&#10;&#10;Description automatically generated">
            <a:extLst>
              <a:ext uri="{FF2B5EF4-FFF2-40B4-BE49-F238E27FC236}">
                <a16:creationId xmlns:a16="http://schemas.microsoft.com/office/drawing/2014/main" id="{6A48094E-60C6-47FE-A29E-12365FB328B8}"/>
              </a:ext>
            </a:extLst>
          </p:cNvPr>
          <p:cNvPicPr>
            <a:picLocks noChangeAspect="1"/>
          </p:cNvPicPr>
          <p:nvPr/>
        </p:nvPicPr>
        <p:blipFill rotWithShape="1">
          <a:blip r:embed="rId4"/>
          <a:srcRect r="1" b="7213"/>
          <a:stretch/>
        </p:blipFill>
        <p:spPr>
          <a:xfrm>
            <a:off x="7680960" y="3850926"/>
            <a:ext cx="4230116" cy="1894844"/>
          </a:xfrm>
          <a:prstGeom prst="rect">
            <a:avLst/>
          </a:prstGeom>
        </p:spPr>
      </p:pic>
      <p:sp>
        <p:nvSpPr>
          <p:cNvPr id="5" name="TextBox 4">
            <a:extLst>
              <a:ext uri="{FF2B5EF4-FFF2-40B4-BE49-F238E27FC236}">
                <a16:creationId xmlns:a16="http://schemas.microsoft.com/office/drawing/2014/main" id="{471F49CC-A80B-4EB7-9A24-E95AAA0D305A}"/>
              </a:ext>
            </a:extLst>
          </p:cNvPr>
          <p:cNvSpPr txBox="1"/>
          <p:nvPr/>
        </p:nvSpPr>
        <p:spPr>
          <a:xfrm>
            <a:off x="342900" y="6307929"/>
            <a:ext cx="40171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i="1">
                <a:ea typeface="+mn-lt"/>
                <a:cs typeface="+mn-lt"/>
              </a:rPr>
              <a:t>Source: NOAA</a:t>
            </a:r>
            <a:endParaRPr lang="en-US" sz="1400"/>
          </a:p>
        </p:txBody>
      </p:sp>
    </p:spTree>
    <p:extLst>
      <p:ext uri="{BB962C8B-B14F-4D97-AF65-F5344CB8AC3E}">
        <p14:creationId xmlns:p14="http://schemas.microsoft.com/office/powerpoint/2010/main" val="3773401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6B38-E011-4FC2-B184-740B48F29EFE}"/>
              </a:ext>
            </a:extLst>
          </p:cNvPr>
          <p:cNvSpPr>
            <a:spLocks noGrp="1"/>
          </p:cNvSpPr>
          <p:nvPr>
            <p:ph type="title"/>
          </p:nvPr>
        </p:nvSpPr>
        <p:spPr>
          <a:xfrm>
            <a:off x="838200" y="475738"/>
            <a:ext cx="10515600" cy="1325563"/>
          </a:xfrm>
        </p:spPr>
        <p:txBody>
          <a:bodyPr>
            <a:normAutofit/>
          </a:bodyPr>
          <a:lstStyle/>
          <a:p>
            <a:pPr algn="ctr"/>
            <a:r>
              <a:rPr lang="en-US" sz="4000" b="1">
                <a:cs typeface="Calibri Light"/>
              </a:rPr>
              <a:t>Levels of Uncertainty </a:t>
            </a:r>
            <a:endParaRPr lang="en-US" sz="4000">
              <a:cs typeface="Calibri Light"/>
            </a:endParaRPr>
          </a:p>
        </p:txBody>
      </p:sp>
      <p:pic>
        <p:nvPicPr>
          <p:cNvPr id="5" name="Picture 5" descr="A picture containing graphical user interface&#10;&#10;Description automatically generated">
            <a:extLst>
              <a:ext uri="{FF2B5EF4-FFF2-40B4-BE49-F238E27FC236}">
                <a16:creationId xmlns:a16="http://schemas.microsoft.com/office/drawing/2014/main" id="{9D90940C-14E7-4F78-B9EB-554CBF19C227}"/>
              </a:ext>
            </a:extLst>
          </p:cNvPr>
          <p:cNvPicPr>
            <a:picLocks noGrp="1" noChangeAspect="1"/>
          </p:cNvPicPr>
          <p:nvPr>
            <p:ph idx="1"/>
          </p:nvPr>
        </p:nvPicPr>
        <p:blipFill>
          <a:blip r:embed="rId2"/>
          <a:stretch>
            <a:fillRect/>
          </a:stretch>
        </p:blipFill>
        <p:spPr>
          <a:xfrm>
            <a:off x="343124" y="2138735"/>
            <a:ext cx="5753882" cy="3698179"/>
          </a:xfrm>
        </p:spPr>
      </p:pic>
      <p:pic>
        <p:nvPicPr>
          <p:cNvPr id="6" name="Picture 6" descr="Shape&#10;&#10;Description automatically generated">
            <a:extLst>
              <a:ext uri="{FF2B5EF4-FFF2-40B4-BE49-F238E27FC236}">
                <a16:creationId xmlns:a16="http://schemas.microsoft.com/office/drawing/2014/main" id="{B6912B8A-DAAD-469A-816B-1C2CE138F1DC}"/>
              </a:ext>
            </a:extLst>
          </p:cNvPr>
          <p:cNvPicPr>
            <a:picLocks noChangeAspect="1"/>
          </p:cNvPicPr>
          <p:nvPr/>
        </p:nvPicPr>
        <p:blipFill>
          <a:blip r:embed="rId3"/>
          <a:stretch>
            <a:fillRect/>
          </a:stretch>
        </p:blipFill>
        <p:spPr>
          <a:xfrm>
            <a:off x="6177689" y="2242514"/>
            <a:ext cx="5420973" cy="3598640"/>
          </a:xfrm>
          <a:prstGeom prst="rect">
            <a:avLst/>
          </a:prstGeom>
        </p:spPr>
      </p:pic>
      <p:sp>
        <p:nvSpPr>
          <p:cNvPr id="4" name="Rectangle 3">
            <a:extLst>
              <a:ext uri="{FF2B5EF4-FFF2-40B4-BE49-F238E27FC236}">
                <a16:creationId xmlns:a16="http://schemas.microsoft.com/office/drawing/2014/main" id="{F49855C4-6BD4-4D53-96E0-151519B0D4D3}"/>
              </a:ext>
            </a:extLst>
          </p:cNvPr>
          <p:cNvSpPr/>
          <p:nvPr/>
        </p:nvSpPr>
        <p:spPr>
          <a:xfrm>
            <a:off x="3526591" y="1648326"/>
            <a:ext cx="4986418" cy="6684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874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Chart&#10;&#10;Description automatically generated">
            <a:extLst>
              <a:ext uri="{FF2B5EF4-FFF2-40B4-BE49-F238E27FC236}">
                <a16:creationId xmlns:a16="http://schemas.microsoft.com/office/drawing/2014/main" id="{6047EAE6-4464-4795-9CE9-F2EB29F2B0F8}"/>
              </a:ext>
            </a:extLst>
          </p:cNvPr>
          <p:cNvPicPr>
            <a:picLocks noGrp="1" noChangeAspect="1"/>
          </p:cNvPicPr>
          <p:nvPr>
            <p:ph idx="1"/>
          </p:nvPr>
        </p:nvPicPr>
        <p:blipFill rotWithShape="1">
          <a:blip r:embed="rId3"/>
          <a:srcRect t="11608" b="22615"/>
          <a:stretch/>
        </p:blipFill>
        <p:spPr>
          <a:xfrm>
            <a:off x="20" y="1282"/>
            <a:ext cx="12191980" cy="6856718"/>
          </a:xfrm>
          <a:prstGeom prst="rect">
            <a:avLst/>
          </a:prstGeom>
        </p:spPr>
      </p:pic>
    </p:spTree>
    <p:extLst>
      <p:ext uri="{BB962C8B-B14F-4D97-AF65-F5344CB8AC3E}">
        <p14:creationId xmlns:p14="http://schemas.microsoft.com/office/powerpoint/2010/main" val="308550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9">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21">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4C7BAC-A8CC-4159-9E17-9F162E312613}"/>
              </a:ext>
            </a:extLst>
          </p:cNvPr>
          <p:cNvSpPr>
            <a:spLocks noGrp="1"/>
          </p:cNvSpPr>
          <p:nvPr>
            <p:ph type="title"/>
          </p:nvPr>
        </p:nvSpPr>
        <p:spPr>
          <a:xfrm>
            <a:off x="1115568" y="548640"/>
            <a:ext cx="10168128" cy="1179576"/>
          </a:xfrm>
        </p:spPr>
        <p:txBody>
          <a:bodyPr>
            <a:noAutofit/>
          </a:bodyPr>
          <a:lstStyle/>
          <a:p>
            <a:r>
              <a:rPr lang="en-US" sz="4000" b="1">
                <a:cs typeface="Calibri Light"/>
              </a:rPr>
              <a:t>Sea Lake and Overland Surge from Hurricane (SLOSH)</a:t>
            </a:r>
          </a:p>
        </p:txBody>
      </p:sp>
      <p:sp>
        <p:nvSpPr>
          <p:cNvPr id="19" name="Rectangle 23">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Map&#10;&#10;Description automatically generated">
            <a:extLst>
              <a:ext uri="{FF2B5EF4-FFF2-40B4-BE49-F238E27FC236}">
                <a16:creationId xmlns:a16="http://schemas.microsoft.com/office/drawing/2014/main" id="{F315F336-28E1-4F1E-BBA7-79CA8C545901}"/>
              </a:ext>
            </a:extLst>
          </p:cNvPr>
          <p:cNvPicPr>
            <a:picLocks noChangeAspect="1"/>
          </p:cNvPicPr>
          <p:nvPr/>
        </p:nvPicPr>
        <p:blipFill rotWithShape="1">
          <a:blip r:embed="rId3"/>
          <a:srcRect t="13735" r="2" b="13737"/>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094BCF39-D449-44B0-83B1-6C69907CF52B}"/>
              </a:ext>
            </a:extLst>
          </p:cNvPr>
          <p:cNvSpPr>
            <a:spLocks noGrp="1"/>
          </p:cNvSpPr>
          <p:nvPr>
            <p:ph idx="1"/>
          </p:nvPr>
        </p:nvSpPr>
        <p:spPr>
          <a:xfrm>
            <a:off x="7411453" y="2478024"/>
            <a:ext cx="3872243" cy="3694176"/>
          </a:xfrm>
        </p:spPr>
        <p:txBody>
          <a:bodyPr vert="horz" lIns="91440" tIns="45720" rIns="91440" bIns="45720" rtlCol="0" anchor="ctr">
            <a:normAutofit/>
          </a:bodyPr>
          <a:lstStyle/>
          <a:p>
            <a:r>
              <a:rPr lang="en-US" sz="2000">
                <a:cs typeface="Calibri"/>
              </a:rPr>
              <a:t>Used to compute the maximum potential surge for a particular region using pressure, wind speed, location, direction, and forward speed from a hurricane as well as topography and bathymetry for a given region. </a:t>
            </a:r>
          </a:p>
          <a:p>
            <a:r>
              <a:rPr lang="en-US" sz="2000">
                <a:cs typeface="Calibri"/>
              </a:rPr>
              <a:t>Using high water marks (HWM) the SLOSH model is accurate to +/- 20%</a:t>
            </a:r>
            <a:r>
              <a:rPr lang="en-US" sz="1800">
                <a:cs typeface="Calibri"/>
              </a:rPr>
              <a:t> </a:t>
            </a:r>
          </a:p>
        </p:txBody>
      </p:sp>
      <p:sp>
        <p:nvSpPr>
          <p:cNvPr id="7" name="TextBox 6">
            <a:extLst>
              <a:ext uri="{FF2B5EF4-FFF2-40B4-BE49-F238E27FC236}">
                <a16:creationId xmlns:a16="http://schemas.microsoft.com/office/drawing/2014/main" id="{AAD47CC2-35B5-46D2-B299-2AED74F2299D}"/>
              </a:ext>
            </a:extLst>
          </p:cNvPr>
          <p:cNvSpPr txBox="1"/>
          <p:nvPr/>
        </p:nvSpPr>
        <p:spPr>
          <a:xfrm>
            <a:off x="342900" y="6307929"/>
            <a:ext cx="40171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i="1">
                <a:ea typeface="+mn-lt"/>
                <a:cs typeface="+mn-lt"/>
              </a:rPr>
              <a:t>Source: NHC, NOAA</a:t>
            </a:r>
            <a:endParaRPr lang="en-US" sz="1400"/>
          </a:p>
        </p:txBody>
      </p:sp>
    </p:spTree>
    <p:extLst>
      <p:ext uri="{BB962C8B-B14F-4D97-AF65-F5344CB8AC3E}">
        <p14:creationId xmlns:p14="http://schemas.microsoft.com/office/powerpoint/2010/main" val="4204303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Map&#10;&#10;Description automatically generated">
            <a:extLst>
              <a:ext uri="{FF2B5EF4-FFF2-40B4-BE49-F238E27FC236}">
                <a16:creationId xmlns:a16="http://schemas.microsoft.com/office/drawing/2014/main" id="{BA8B1518-3313-4926-8D3D-FB65DDBF9E61}"/>
              </a:ext>
            </a:extLst>
          </p:cNvPr>
          <p:cNvPicPr>
            <a:picLocks noGrp="1" noChangeAspect="1"/>
          </p:cNvPicPr>
          <p:nvPr>
            <p:ph idx="1"/>
          </p:nvPr>
        </p:nvPicPr>
        <p:blipFill rotWithShape="1">
          <a:blip r:embed="rId3"/>
          <a:srcRect b="8180"/>
          <a:stretch/>
        </p:blipFill>
        <p:spPr>
          <a:xfrm>
            <a:off x="20" y="1282"/>
            <a:ext cx="12191980" cy="6856718"/>
          </a:xfrm>
          <a:prstGeom prst="rect">
            <a:avLst/>
          </a:prstGeom>
        </p:spPr>
      </p:pic>
    </p:spTree>
    <p:extLst>
      <p:ext uri="{BB962C8B-B14F-4D97-AF65-F5344CB8AC3E}">
        <p14:creationId xmlns:p14="http://schemas.microsoft.com/office/powerpoint/2010/main" val="3542891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25D37-06D6-4665-8F3C-B188D32A79D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000" b="1"/>
              <a:t>National Oceanic and Atmospheric Administration Tools</a:t>
            </a:r>
            <a:endParaRPr lang="en-US" sz="4000" b="1">
              <a:cs typeface="Calibri Light"/>
            </a:endParaRPr>
          </a:p>
        </p:txBody>
      </p:sp>
      <p:sp>
        <p:nvSpPr>
          <p:cNvPr id="5" name="TextBox 4">
            <a:extLst>
              <a:ext uri="{FF2B5EF4-FFF2-40B4-BE49-F238E27FC236}">
                <a16:creationId xmlns:a16="http://schemas.microsoft.com/office/drawing/2014/main" id="{A3A2DE0D-E812-46B3-A742-A3E8E24AFE02}"/>
              </a:ext>
            </a:extLst>
          </p:cNvPr>
          <p:cNvSpPr txBox="1"/>
          <p:nvPr/>
        </p:nvSpPr>
        <p:spPr>
          <a:xfrm>
            <a:off x="477980" y="4872922"/>
            <a:ext cx="4023359" cy="120814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ts val="1000"/>
              </a:spcBef>
            </a:pPr>
            <a:r>
              <a:rPr lang="en-US" i="1"/>
              <a:t>Source: NOAA</a:t>
            </a:r>
            <a:endParaRPr lang="en-US">
              <a:cs typeface="Calibri"/>
            </a:endParaRPr>
          </a:p>
        </p:txBody>
      </p:sp>
      <p:sp>
        <p:nvSpPr>
          <p:cNvPr id="15"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Map&#10;&#10;Description automatically generated">
            <a:extLst>
              <a:ext uri="{FF2B5EF4-FFF2-40B4-BE49-F238E27FC236}">
                <a16:creationId xmlns:a16="http://schemas.microsoft.com/office/drawing/2014/main" id="{FDB85851-250D-496D-8C01-ED7F4FAC8968}"/>
              </a:ext>
            </a:extLst>
          </p:cNvPr>
          <p:cNvPicPr>
            <a:picLocks noChangeAspect="1"/>
          </p:cNvPicPr>
          <p:nvPr/>
        </p:nvPicPr>
        <p:blipFill rotWithShape="1">
          <a:blip r:embed="rId3"/>
          <a:srcRect l="34460" r="13747" b="-1"/>
          <a:stretch/>
        </p:blipFill>
        <p:spPr>
          <a:xfrm>
            <a:off x="4868487" y="10"/>
            <a:ext cx="7323513" cy="6857990"/>
          </a:xfrm>
          <a:prstGeom prst="rect">
            <a:avLst/>
          </a:prstGeom>
        </p:spPr>
      </p:pic>
    </p:spTree>
    <p:extLst>
      <p:ext uri="{BB962C8B-B14F-4D97-AF65-F5344CB8AC3E}">
        <p14:creationId xmlns:p14="http://schemas.microsoft.com/office/powerpoint/2010/main" val="1164829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panose="020F0302020204030204"/>
              </a:rPr>
              <a:t>Surge Facts</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lnSpcReduction="10000"/>
          </a:bodyPr>
          <a:lstStyle/>
          <a:p>
            <a:pPr marL="0" indent="0">
              <a:buNone/>
            </a:pPr>
            <a:endParaRPr lang="en-US" sz="2200">
              <a:cs typeface="Calibri"/>
            </a:endParaRPr>
          </a:p>
          <a:p>
            <a:r>
              <a:rPr lang="en-US" sz="2200">
                <a:ea typeface="+mn-lt"/>
                <a:cs typeface="+mn-lt"/>
              </a:rPr>
              <a:t>From 1990-2008, population density increased by 32% in Gulf coastal counties, 17% in Atlantic coastal counties, and 16% in Hawaii (U.S. Census Bureau 2010)</a:t>
            </a:r>
          </a:p>
          <a:p>
            <a:r>
              <a:rPr lang="en-US" sz="2200">
                <a:ea typeface="+mn-lt"/>
                <a:cs typeface="+mn-lt"/>
              </a:rPr>
              <a:t>Much of the United States' densely populated Atlantic and Gulf Coast coastlines lie less than 10 feet above mean sea level</a:t>
            </a:r>
          </a:p>
          <a:p>
            <a:r>
              <a:rPr lang="en-US" sz="2200">
                <a:ea typeface="+mn-lt"/>
                <a:cs typeface="+mn-lt"/>
              </a:rPr>
              <a:t>Over half of the Nation's economic productivity is located within coastal zones</a:t>
            </a:r>
          </a:p>
          <a:p>
            <a:r>
              <a:rPr lang="en-US" sz="2200">
                <a:ea typeface="+mn-lt"/>
                <a:cs typeface="+mn-lt"/>
              </a:rPr>
              <a:t>72% of ports, 27% of major roads, and 9% of rail lines within the Gulf Coast region are at or below 4 ft elevation (CCSP, SAP 4-7)</a:t>
            </a:r>
          </a:p>
          <a:p>
            <a:r>
              <a:rPr lang="en-US" sz="2200">
                <a:ea typeface="+mn-lt"/>
                <a:cs typeface="+mn-lt"/>
              </a:rPr>
              <a:t>A storm surge of 23 ft. has the ability to inundate 67% of interstates, 57% of arterials, almost half of rail miles, 29 airports, and virtually all ports in the Gulf Coast area (CCSP SAP 4-7)</a:t>
            </a:r>
            <a:endParaRPr lang="en-US"/>
          </a:p>
        </p:txBody>
      </p:sp>
      <p:sp>
        <p:nvSpPr>
          <p:cNvPr id="4" name="TextBox 3">
            <a:extLst>
              <a:ext uri="{FF2B5EF4-FFF2-40B4-BE49-F238E27FC236}">
                <a16:creationId xmlns:a16="http://schemas.microsoft.com/office/drawing/2014/main" id="{47ED7A30-1895-4D0C-8789-5243C29B6181}"/>
              </a:ext>
            </a:extLst>
          </p:cNvPr>
          <p:cNvSpPr txBox="1"/>
          <p:nvPr/>
        </p:nvSpPr>
        <p:spPr>
          <a:xfrm>
            <a:off x="342900" y="6307929"/>
            <a:ext cx="40171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cs typeface="Calibri"/>
              </a:rPr>
              <a:t>Source: NOAA </a:t>
            </a:r>
            <a:endParaRPr lang="en-US" sz="1400">
              <a:cs typeface="Calibri"/>
            </a:endParaRPr>
          </a:p>
        </p:txBody>
      </p:sp>
    </p:spTree>
    <p:extLst>
      <p:ext uri="{BB962C8B-B14F-4D97-AF65-F5344CB8AC3E}">
        <p14:creationId xmlns:p14="http://schemas.microsoft.com/office/powerpoint/2010/main" val="2929556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9AC23E-4432-4376-97D8-4491206EABF0}"/>
              </a:ext>
            </a:extLst>
          </p:cNvPr>
          <p:cNvSpPr>
            <a:spLocks noGrp="1"/>
          </p:cNvSpPr>
          <p:nvPr>
            <p:ph type="title"/>
          </p:nvPr>
        </p:nvSpPr>
        <p:spPr>
          <a:xfrm>
            <a:off x="838196" y="978408"/>
            <a:ext cx="6007608" cy="1106424"/>
          </a:xfrm>
        </p:spPr>
        <p:txBody>
          <a:bodyPr>
            <a:noAutofit/>
          </a:bodyPr>
          <a:lstStyle/>
          <a:p>
            <a:r>
              <a:rPr lang="en-US" sz="4000" b="1">
                <a:cs typeface="Calibri Light"/>
              </a:rPr>
              <a:t>Better Outage Prediction Models</a:t>
            </a:r>
          </a:p>
        </p:txBody>
      </p:sp>
      <p:sp>
        <p:nvSpPr>
          <p:cNvPr id="14" name="Rectangle 1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49605E0-CD90-4E15-A638-24C522DAD57E}"/>
              </a:ext>
            </a:extLst>
          </p:cNvPr>
          <p:cNvSpPr>
            <a:spLocks noGrp="1"/>
          </p:cNvSpPr>
          <p:nvPr>
            <p:ph idx="1"/>
          </p:nvPr>
        </p:nvSpPr>
        <p:spPr>
          <a:xfrm>
            <a:off x="841244" y="2359152"/>
            <a:ext cx="6007608" cy="3429000"/>
          </a:xfrm>
        </p:spPr>
        <p:txBody>
          <a:bodyPr vert="horz" lIns="91440" tIns="45720" rIns="91440" bIns="45720" rtlCol="0" anchor="t">
            <a:normAutofit/>
          </a:bodyPr>
          <a:lstStyle/>
          <a:p>
            <a:r>
              <a:rPr lang="en-US" sz="2000" b="1">
                <a:cs typeface="Calibri"/>
              </a:rPr>
              <a:t>Hurricane Outage Prediction Model (HOPM)</a:t>
            </a:r>
            <a:r>
              <a:rPr lang="en-US" sz="2000">
                <a:cs typeface="Calibri"/>
              </a:rPr>
              <a:t> works with the National Hurricane Center for predicting regional outages for hurricanes.</a:t>
            </a:r>
          </a:p>
          <a:p>
            <a:pPr lvl="1"/>
            <a:r>
              <a:rPr lang="en-US" sz="2000">
                <a:ea typeface="+mn-lt"/>
                <a:cs typeface="+mn-lt"/>
              </a:rPr>
              <a:t>The HOPM provides an up to three-day advanced picture of a storm’s anticipated impact, updated every six hours</a:t>
            </a:r>
          </a:p>
          <a:p>
            <a:pPr lvl="1"/>
            <a:r>
              <a:rPr lang="en-US" sz="2000">
                <a:ea typeface="+mn-lt"/>
                <a:cs typeface="+mn-lt"/>
              </a:rPr>
              <a:t>Predictor variables include:</a:t>
            </a:r>
          </a:p>
          <a:p>
            <a:pPr marL="1143000" lvl="1">
              <a:spcBef>
                <a:spcPts val="0"/>
              </a:spcBef>
            </a:pPr>
            <a:r>
              <a:rPr lang="en-US" sz="2000">
                <a:ea typeface="+mn-lt"/>
                <a:cs typeface="+mn-lt"/>
              </a:rPr>
              <a:t>Hurricane characteristics</a:t>
            </a:r>
          </a:p>
          <a:p>
            <a:pPr marL="1143000" lvl="1">
              <a:spcBef>
                <a:spcPts val="0"/>
              </a:spcBef>
            </a:pPr>
            <a:r>
              <a:rPr lang="en-US" sz="2000">
                <a:ea typeface="+mn-lt"/>
                <a:cs typeface="+mn-lt"/>
              </a:rPr>
              <a:t>Power system data</a:t>
            </a:r>
          </a:p>
          <a:p>
            <a:pPr marL="1143000" lvl="1">
              <a:spcBef>
                <a:spcPts val="0"/>
              </a:spcBef>
            </a:pPr>
            <a:r>
              <a:rPr lang="en-US" sz="2000">
                <a:ea typeface="+mn-lt"/>
                <a:cs typeface="+mn-lt"/>
              </a:rPr>
              <a:t>Environmental data</a:t>
            </a:r>
          </a:p>
          <a:p>
            <a:pPr lvl="1"/>
            <a:endParaRPr lang="en-US" sz="2000">
              <a:cs typeface="Calibri"/>
            </a:endParaRPr>
          </a:p>
        </p:txBody>
      </p:sp>
      <p:pic>
        <p:nvPicPr>
          <p:cNvPr id="4" name="Picture 4" descr="A picture containing person&#10;&#10;Description automatically generated">
            <a:extLst>
              <a:ext uri="{FF2B5EF4-FFF2-40B4-BE49-F238E27FC236}">
                <a16:creationId xmlns:a16="http://schemas.microsoft.com/office/drawing/2014/main" id="{0174AA09-7B0A-4C7B-9CF3-7370ACC29261}"/>
              </a:ext>
            </a:extLst>
          </p:cNvPr>
          <p:cNvPicPr>
            <a:picLocks noChangeAspect="1"/>
          </p:cNvPicPr>
          <p:nvPr/>
        </p:nvPicPr>
        <p:blipFill>
          <a:blip r:embed="rId3"/>
          <a:stretch>
            <a:fillRect/>
          </a:stretch>
        </p:blipFill>
        <p:spPr>
          <a:xfrm>
            <a:off x="8035065" y="633619"/>
            <a:ext cx="3525461" cy="2651760"/>
          </a:xfrm>
          <a:prstGeom prst="rect">
            <a:avLst/>
          </a:prstGeom>
        </p:spPr>
      </p:pic>
      <p:pic>
        <p:nvPicPr>
          <p:cNvPr id="5" name="Picture 5" descr="A picture containing sitting, person&#10;&#10;Description automatically generated">
            <a:extLst>
              <a:ext uri="{FF2B5EF4-FFF2-40B4-BE49-F238E27FC236}">
                <a16:creationId xmlns:a16="http://schemas.microsoft.com/office/drawing/2014/main" id="{28C01D78-7E10-43C0-A704-0186C6210282}"/>
              </a:ext>
            </a:extLst>
          </p:cNvPr>
          <p:cNvPicPr>
            <a:picLocks noChangeAspect="1"/>
          </p:cNvPicPr>
          <p:nvPr/>
        </p:nvPicPr>
        <p:blipFill>
          <a:blip r:embed="rId4"/>
          <a:stretch>
            <a:fillRect/>
          </a:stretch>
        </p:blipFill>
        <p:spPr>
          <a:xfrm>
            <a:off x="8038280" y="3472468"/>
            <a:ext cx="3515476" cy="2651760"/>
          </a:xfrm>
          <a:prstGeom prst="rect">
            <a:avLst/>
          </a:prstGeom>
        </p:spPr>
      </p:pic>
    </p:spTree>
    <p:extLst>
      <p:ext uri="{BB962C8B-B14F-4D97-AF65-F5344CB8AC3E}">
        <p14:creationId xmlns:p14="http://schemas.microsoft.com/office/powerpoint/2010/main" val="25861459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 name="Freeform: Shape 8">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rgbClr val="EFEFEF"/>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 name="Freeform: Shape 10">
            <a:extLst>
              <a:ext uri="{FF2B5EF4-FFF2-40B4-BE49-F238E27FC236}">
                <a16:creationId xmlns:a16="http://schemas.microsoft.com/office/drawing/2014/main" id="{E20AF01B-D099-4710-BF18-E2832A9B6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9E502C-FA62-480B-886F-FFE2D5202830}"/>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a:cs typeface="Calibri Light"/>
              </a:rPr>
              <a:t>Any Questions?</a:t>
            </a:r>
            <a:endParaRPr lang="en-US" sz="7200" kern="1200">
              <a:solidFill>
                <a:schemeClr val="tx1"/>
              </a:solidFill>
              <a:latin typeface="+mj-lt"/>
              <a:ea typeface="+mj-ea"/>
              <a:cs typeface="+mj-cs"/>
            </a:endParaRPr>
          </a:p>
        </p:txBody>
      </p:sp>
      <p:sp>
        <p:nvSpPr>
          <p:cNvPr id="8" name="Rectangle 12">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850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A6824E-4127-443C-9AC9-F4E0E0781A7D}"/>
              </a:ext>
            </a:extLst>
          </p:cNvPr>
          <p:cNvSpPr>
            <a:spLocks noGrp="1"/>
          </p:cNvSpPr>
          <p:nvPr>
            <p:ph type="ctrTitle"/>
          </p:nvPr>
        </p:nvSpPr>
        <p:spPr>
          <a:xfrm>
            <a:off x="4038600" y="1939159"/>
            <a:ext cx="7644627" cy="2751086"/>
          </a:xfrm>
        </p:spPr>
        <p:txBody>
          <a:bodyPr>
            <a:normAutofit/>
          </a:bodyPr>
          <a:lstStyle/>
          <a:p>
            <a:pPr algn="r"/>
            <a:r>
              <a:rPr lang="en-US"/>
              <a:t>Thank You! </a:t>
            </a:r>
          </a:p>
        </p:txBody>
      </p:sp>
    </p:spTree>
    <p:extLst>
      <p:ext uri="{BB962C8B-B14F-4D97-AF65-F5344CB8AC3E}">
        <p14:creationId xmlns:p14="http://schemas.microsoft.com/office/powerpoint/2010/main" val="1747420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D095-A545-49EA-9229-DA8A5F38AA1D}"/>
              </a:ext>
            </a:extLst>
          </p:cNvPr>
          <p:cNvSpPr>
            <a:spLocks noGrp="1"/>
          </p:cNvSpPr>
          <p:nvPr>
            <p:ph type="title"/>
          </p:nvPr>
        </p:nvSpPr>
        <p:spPr/>
        <p:txBody>
          <a:bodyPr/>
          <a:lstStyle/>
          <a:p>
            <a:r>
              <a:rPr lang="en-US">
                <a:cs typeface="Calibri Light"/>
              </a:rPr>
              <a:t>References</a:t>
            </a:r>
            <a:endParaRPr lang="en-US"/>
          </a:p>
        </p:txBody>
      </p:sp>
      <p:sp>
        <p:nvSpPr>
          <p:cNvPr id="4" name="Content Placeholder 3">
            <a:extLst>
              <a:ext uri="{FF2B5EF4-FFF2-40B4-BE49-F238E27FC236}">
                <a16:creationId xmlns:a16="http://schemas.microsoft.com/office/drawing/2014/main" id="{490C123F-1BC0-40A4-A775-7E6FA3A6E4CF}"/>
              </a:ext>
            </a:extLst>
          </p:cNvPr>
          <p:cNvSpPr>
            <a:spLocks noGrp="1"/>
          </p:cNvSpPr>
          <p:nvPr>
            <p:ph sz="half" idx="2"/>
          </p:nvPr>
        </p:nvSpPr>
        <p:spPr>
          <a:xfrm>
            <a:off x="696353" y="1644463"/>
            <a:ext cx="5157787" cy="4139513"/>
          </a:xfrm>
        </p:spPr>
        <p:txBody>
          <a:bodyPr vert="horz" lIns="91440" tIns="45720" rIns="91440" bIns="45720" rtlCol="0" anchor="t">
            <a:normAutofit/>
          </a:bodyPr>
          <a:lstStyle/>
          <a:p>
            <a:pPr marL="0" indent="0">
              <a:spcBef>
                <a:spcPts val="0"/>
              </a:spcBef>
              <a:buNone/>
            </a:pPr>
            <a:r>
              <a:rPr lang="en-US" sz="1000" b="1">
                <a:cs typeface="Calibri"/>
              </a:rPr>
              <a:t>Data</a:t>
            </a:r>
            <a:br>
              <a:rPr lang="en-US" sz="1000">
                <a:cs typeface="Calibri"/>
              </a:rPr>
            </a:br>
            <a:r>
              <a:rPr lang="en-US" sz="1000">
                <a:cs typeface="Calibri"/>
                <a:hlinkClick r:id="rId3"/>
              </a:rPr>
              <a:t>https</a:t>
            </a:r>
            <a:r>
              <a:rPr lang="en-US" sz="1000">
                <a:ea typeface="+mn-lt"/>
                <a:cs typeface="+mn-lt"/>
                <a:hlinkClick r:id="rId3"/>
              </a:rPr>
              <a:t>://www.nhc.noaa.gov/verification/verify7.shtml</a:t>
            </a:r>
            <a:r>
              <a:rPr lang="en-US" sz="1000">
                <a:ea typeface="+mn-lt"/>
                <a:cs typeface="+mn-lt"/>
              </a:rPr>
              <a:t>?</a:t>
            </a:r>
            <a:endParaRPr lang="en-US">
              <a:cs typeface="Calibri"/>
            </a:endParaRPr>
          </a:p>
          <a:p>
            <a:pPr marL="0" indent="0">
              <a:spcBef>
                <a:spcPts val="0"/>
              </a:spcBef>
              <a:buNone/>
            </a:pPr>
            <a:r>
              <a:rPr lang="en-US" sz="1000" b="1">
                <a:ea typeface="+mn-lt"/>
                <a:cs typeface="+mn-lt"/>
              </a:rPr>
              <a:t>Adverse Events</a:t>
            </a:r>
            <a:br>
              <a:rPr lang="en-US" sz="1000" b="1">
                <a:ea typeface="+mn-lt"/>
                <a:cs typeface="+mn-lt"/>
              </a:rPr>
            </a:br>
            <a:r>
              <a:rPr lang="en-US" sz="1000">
                <a:ea typeface="+mn-lt"/>
                <a:cs typeface="+mn-lt"/>
                <a:hlinkClick r:id="rId4"/>
              </a:rPr>
              <a:t>https://www.oecd.org/els/health-systems/The-economics-of-patient-safety-March-2017.pdf</a:t>
            </a:r>
            <a:br>
              <a:rPr lang="en-US" sz="1000">
                <a:ea typeface="+mn-lt"/>
                <a:cs typeface="+mn-lt"/>
              </a:rPr>
            </a:br>
            <a:r>
              <a:rPr lang="en-US" sz="1000" u="sng">
                <a:ea typeface="+mn-lt"/>
                <a:cs typeface="+mn-lt"/>
                <a:hlinkClick r:id="rId5"/>
              </a:rPr>
              <a:t>https://www.ncbi.nlm.nih.gov/pmc/articles/PMC5598051/</a:t>
            </a:r>
            <a:br>
              <a:rPr lang="en-US" sz="1000" u="sng">
                <a:ea typeface="+mn-lt"/>
                <a:cs typeface="+mn-lt"/>
              </a:rPr>
            </a:br>
            <a:r>
              <a:rPr lang="en-US" sz="1000">
                <a:ea typeface="+mn-lt"/>
                <a:cs typeface="+mn-lt"/>
                <a:hlinkClick r:id="rId6"/>
              </a:rPr>
              <a:t>https://www.ncbi.nlm.nih.gov/pmc/articles/PMC5618745/</a:t>
            </a:r>
            <a:br>
              <a:rPr lang="en-US" sz="1000">
                <a:ea typeface="+mn-lt"/>
                <a:cs typeface="+mn-lt"/>
              </a:rPr>
            </a:br>
            <a:r>
              <a:rPr lang="en-US" sz="1000">
                <a:ea typeface="+mn-lt"/>
                <a:cs typeface="+mn-lt"/>
                <a:hlinkClick r:id="rId7"/>
              </a:rPr>
              <a:t>https://pubmed.ncbi.nlm.nih.gov/15942342/#:~:text=Daily%20costs%20were%20greatest%20on,mechanical%20ventilation%2C%203%2C968%20dollars%3B%20no</a:t>
            </a:r>
            <a:endParaRPr lang="en-US" sz="1000">
              <a:ea typeface="+mn-lt"/>
              <a:cs typeface="+mn-lt"/>
            </a:endParaRPr>
          </a:p>
          <a:p>
            <a:pPr marL="0" indent="0">
              <a:spcBef>
                <a:spcPts val="0"/>
              </a:spcBef>
              <a:buNone/>
            </a:pPr>
            <a:r>
              <a:rPr lang="en-US" sz="1000" b="1">
                <a:cs typeface="Calibri" panose="020F0502020204030204"/>
              </a:rPr>
              <a:t>Evacuation Costs</a:t>
            </a:r>
            <a:br>
              <a:rPr lang="en-US" sz="1000">
                <a:cs typeface="Calibri" panose="020F0502020204030204"/>
              </a:rPr>
            </a:br>
            <a:r>
              <a:rPr lang="en-US" sz="1000">
                <a:ea typeface="+mn-lt"/>
                <a:cs typeface="+mn-lt"/>
                <a:hlinkClick r:id="rId8"/>
              </a:rPr>
              <a:t>https://www.frontiersin.org/files/Articles/385950/fpubh-07-00149-HTML/image_m/fpubh-07-00149-t003.jpg</a:t>
            </a:r>
            <a:endParaRPr lang="en-US" sz="1000">
              <a:cs typeface="Calibri"/>
            </a:endParaRPr>
          </a:p>
          <a:p>
            <a:pPr marL="0" indent="0">
              <a:lnSpc>
                <a:spcPct val="100000"/>
              </a:lnSpc>
              <a:spcBef>
                <a:spcPts val="0"/>
              </a:spcBef>
              <a:buNone/>
            </a:pPr>
            <a:r>
              <a:rPr lang="en-US" sz="1000" b="1">
                <a:ea typeface="+mn-lt"/>
                <a:cs typeface="+mn-lt"/>
              </a:rPr>
              <a:t>Hurricane Katrina</a:t>
            </a:r>
            <a:endParaRPr lang="en-US" sz="1000">
              <a:ea typeface="+mn-lt"/>
              <a:cs typeface="+mn-lt"/>
            </a:endParaRPr>
          </a:p>
          <a:p>
            <a:pPr marL="0" indent="0">
              <a:lnSpc>
                <a:spcPct val="100000"/>
              </a:lnSpc>
              <a:spcBef>
                <a:spcPts val="0"/>
              </a:spcBef>
              <a:buNone/>
            </a:pPr>
            <a:r>
              <a:rPr lang="en-US" sz="1000">
                <a:ea typeface="+mn-lt"/>
                <a:cs typeface="+mn-lt"/>
                <a:hlinkClick r:id="rId9"/>
              </a:rPr>
              <a:t>https://www.urban.org/sites/default/files/publication/50896/411348-Hospitals-in-Hurricane-Katrina.PDF</a:t>
            </a:r>
            <a:r>
              <a:rPr lang="en-US" sz="1000">
                <a:ea typeface="+mn-lt"/>
                <a:cs typeface="+mn-lt"/>
              </a:rPr>
              <a:t> </a:t>
            </a:r>
          </a:p>
          <a:p>
            <a:pPr marL="0" indent="0">
              <a:lnSpc>
                <a:spcPct val="100000"/>
              </a:lnSpc>
              <a:spcBef>
                <a:spcPts val="0"/>
              </a:spcBef>
              <a:buNone/>
            </a:pPr>
            <a:r>
              <a:rPr lang="en-US" sz="1000">
                <a:ea typeface="+mn-lt"/>
                <a:cs typeface="+mn-lt"/>
                <a:hlinkClick r:id="rId10"/>
              </a:rPr>
              <a:t>https://en.wikipedia.org/wiki/Memorial_Medical_Center_and_Hurricane_Katrina#Outcome</a:t>
            </a:r>
            <a:r>
              <a:rPr lang="en-US" sz="1000">
                <a:ea typeface="+mn-lt"/>
                <a:cs typeface="+mn-lt"/>
              </a:rPr>
              <a:t> </a:t>
            </a:r>
            <a:endParaRPr lang="en-US">
              <a:ea typeface="+mn-lt"/>
              <a:cs typeface="+mn-lt"/>
            </a:endParaRPr>
          </a:p>
          <a:p>
            <a:pPr marL="0" indent="0">
              <a:lnSpc>
                <a:spcPct val="100000"/>
              </a:lnSpc>
              <a:spcBef>
                <a:spcPts val="0"/>
              </a:spcBef>
              <a:buNone/>
            </a:pPr>
            <a:r>
              <a:rPr lang="en-US" sz="1000">
                <a:ea typeface="+mn-lt"/>
                <a:cs typeface="+mn-lt"/>
                <a:hlinkClick r:id="rId11"/>
              </a:rPr>
              <a:t>https://en.wikipedia.org/wiki/Ochsner_Baptist_Medical_Center#Post-Katrina</a:t>
            </a:r>
            <a:r>
              <a:rPr lang="en-US" sz="1000">
                <a:ea typeface="+mn-lt"/>
                <a:cs typeface="+mn-lt"/>
              </a:rPr>
              <a:t> </a:t>
            </a:r>
            <a:endParaRPr lang="en-US">
              <a:cs typeface="Calibri" panose="020F0502020204030204"/>
            </a:endParaRPr>
          </a:p>
          <a:p>
            <a:pPr marL="0" indent="0">
              <a:lnSpc>
                <a:spcPct val="100000"/>
              </a:lnSpc>
              <a:spcBef>
                <a:spcPts val="0"/>
              </a:spcBef>
              <a:buNone/>
            </a:pPr>
            <a:r>
              <a:rPr lang="en-US" sz="1000" b="1">
                <a:cs typeface="Calibri"/>
              </a:rPr>
              <a:t>Evacuation </a:t>
            </a:r>
            <a:r>
              <a:rPr lang="en-US" sz="1000" b="1" err="1">
                <a:cs typeface="Calibri"/>
              </a:rPr>
              <a:t>Proceedure</a:t>
            </a:r>
            <a:endParaRPr lang="en-US" err="1">
              <a:cs typeface="Calibri"/>
            </a:endParaRPr>
          </a:p>
          <a:p>
            <a:pPr marL="0" indent="0">
              <a:lnSpc>
                <a:spcPct val="100000"/>
              </a:lnSpc>
              <a:spcBef>
                <a:spcPts val="0"/>
              </a:spcBef>
              <a:buNone/>
            </a:pPr>
            <a:r>
              <a:rPr lang="en-US" sz="1000">
                <a:ea typeface="+mn-lt"/>
                <a:cs typeface="+mn-lt"/>
                <a:hlinkClick r:id="rId12"/>
              </a:rPr>
              <a:t>https://www.ahrq.gov/research/shuttered/hospevac4.html</a:t>
            </a:r>
            <a:r>
              <a:rPr lang="en-US" sz="1000">
                <a:ea typeface="+mn-lt"/>
                <a:cs typeface="+mn-lt"/>
              </a:rPr>
              <a:t> </a:t>
            </a:r>
            <a:endParaRPr lang="en-US"/>
          </a:p>
          <a:p>
            <a:pPr marL="0" indent="0">
              <a:lnSpc>
                <a:spcPct val="100000"/>
              </a:lnSpc>
              <a:spcBef>
                <a:spcPts val="0"/>
              </a:spcBef>
              <a:buNone/>
            </a:pPr>
            <a:r>
              <a:rPr lang="en-US" sz="1000">
                <a:ea typeface="+mn-lt"/>
                <a:cs typeface="+mn-lt"/>
                <a:hlinkClick r:id="rId13"/>
              </a:rPr>
              <a:t>https://www.mass.gov/doc/evacuation-toolkit-planning-guide-0/download</a:t>
            </a:r>
            <a:r>
              <a:rPr lang="en-US" sz="1000">
                <a:ea typeface="+mn-lt"/>
                <a:cs typeface="+mn-lt"/>
              </a:rPr>
              <a:t> </a:t>
            </a:r>
            <a:endParaRPr lang="en-US"/>
          </a:p>
          <a:p>
            <a:pPr marL="0" indent="0">
              <a:lnSpc>
                <a:spcPct val="100000"/>
              </a:lnSpc>
              <a:spcBef>
                <a:spcPts val="0"/>
              </a:spcBef>
              <a:buNone/>
            </a:pPr>
            <a:r>
              <a:rPr lang="en-US" sz="1000" b="1">
                <a:cs typeface="Calibri" panose="020F0502020204030204"/>
              </a:rPr>
              <a:t>SLOSH &amp; Storm Surge</a:t>
            </a:r>
            <a:endParaRPr lang="en-US" sz="1000">
              <a:cs typeface="Calibri"/>
            </a:endParaRPr>
          </a:p>
          <a:p>
            <a:pPr marL="0" indent="0">
              <a:lnSpc>
                <a:spcPct val="100000"/>
              </a:lnSpc>
              <a:spcBef>
                <a:spcPts val="0"/>
              </a:spcBef>
              <a:buNone/>
            </a:pPr>
            <a:r>
              <a:rPr lang="en-US" sz="1000">
                <a:ea typeface="+mn-lt"/>
                <a:cs typeface="+mn-lt"/>
                <a:hlinkClick r:id="rId14"/>
              </a:rPr>
              <a:t>https://www.nhc.noaa.gov/surge/</a:t>
            </a:r>
            <a:r>
              <a:rPr lang="en-US" sz="1000">
                <a:ea typeface="+mn-lt"/>
                <a:cs typeface="+mn-lt"/>
              </a:rPr>
              <a:t>  </a:t>
            </a:r>
            <a:endParaRPr lang="en-US"/>
          </a:p>
          <a:p>
            <a:pPr marL="0" indent="0">
              <a:lnSpc>
                <a:spcPct val="100000"/>
              </a:lnSpc>
              <a:spcBef>
                <a:spcPts val="0"/>
              </a:spcBef>
              <a:buNone/>
            </a:pPr>
            <a:r>
              <a:rPr lang="en-US" sz="1000">
                <a:ea typeface="+mn-lt"/>
                <a:cs typeface="+mn-lt"/>
                <a:hlinkClick r:id="rId15"/>
              </a:rPr>
              <a:t>https://www.nhc.noaa.gov/surge/faq.php#2</a:t>
            </a:r>
            <a:r>
              <a:rPr lang="en-US" sz="1000">
                <a:ea typeface="+mn-lt"/>
                <a:cs typeface="+mn-lt"/>
              </a:rPr>
              <a:t>  </a:t>
            </a:r>
            <a:endParaRPr lang="en-US"/>
          </a:p>
          <a:p>
            <a:pPr marL="0" indent="0">
              <a:lnSpc>
                <a:spcPct val="100000"/>
              </a:lnSpc>
              <a:spcBef>
                <a:spcPts val="0"/>
              </a:spcBef>
              <a:buNone/>
            </a:pPr>
            <a:r>
              <a:rPr lang="en-US" sz="1000">
                <a:ea typeface="+mn-lt"/>
                <a:cs typeface="+mn-lt"/>
                <a:hlinkClick r:id="rId15"/>
              </a:rPr>
              <a:t>https://www.nhc.noaa.gov/surge/faq.php#2</a:t>
            </a:r>
            <a:endParaRPr lang="en-US" sz="1000">
              <a:ea typeface="+mn-lt"/>
              <a:cs typeface="+mn-lt"/>
            </a:endParaRPr>
          </a:p>
          <a:p>
            <a:pPr marL="0" indent="0">
              <a:lnSpc>
                <a:spcPct val="100000"/>
              </a:lnSpc>
              <a:spcBef>
                <a:spcPts val="0"/>
              </a:spcBef>
              <a:buNone/>
            </a:pPr>
            <a:r>
              <a:rPr lang="en-US" sz="1000">
                <a:ea typeface="+mn-lt"/>
                <a:cs typeface="+mn-lt"/>
                <a:hlinkClick r:id="rId16"/>
              </a:rPr>
              <a:t>https://slosh.nws.noaa.gov/sloshPub/</a:t>
            </a:r>
            <a:r>
              <a:rPr lang="en-US" sz="1000">
                <a:ea typeface="+mn-lt"/>
                <a:cs typeface="+mn-lt"/>
              </a:rPr>
              <a:t>  </a:t>
            </a:r>
            <a:endParaRPr lang="en-US"/>
          </a:p>
          <a:p>
            <a:pPr marL="0" indent="0">
              <a:lnSpc>
                <a:spcPct val="100000"/>
              </a:lnSpc>
              <a:spcBef>
                <a:spcPts val="0"/>
              </a:spcBef>
              <a:buNone/>
            </a:pPr>
            <a:r>
              <a:rPr lang="en-US" sz="1000">
                <a:cs typeface="Calibri" panose="020F0502020204030204"/>
                <a:hlinkClick r:id="rId17"/>
              </a:rPr>
              <a:t>https://coast.noaa.gov/slr/#/layer/cof/2/-10536486.547926376/3775255.185074186/6/satellite/none/0.8/2050/interHigh/midAccretion</a:t>
            </a:r>
            <a:r>
              <a:rPr lang="en-US" sz="1000">
                <a:cs typeface="Calibri"/>
              </a:rPr>
              <a:t> </a:t>
            </a:r>
            <a:endParaRPr lang="en-US"/>
          </a:p>
          <a:p>
            <a:pPr marL="0" indent="0">
              <a:lnSpc>
                <a:spcPct val="100000"/>
              </a:lnSpc>
              <a:spcBef>
                <a:spcPts val="0"/>
              </a:spcBef>
              <a:buNone/>
            </a:pPr>
            <a:endParaRPr lang="en-US" sz="1000">
              <a:cs typeface="Calibri" panose="020F0502020204030204"/>
            </a:endParaRPr>
          </a:p>
          <a:p>
            <a:pPr marL="0" indent="0">
              <a:lnSpc>
                <a:spcPct val="100000"/>
              </a:lnSpc>
              <a:spcBef>
                <a:spcPts val="0"/>
              </a:spcBef>
              <a:buNone/>
            </a:pPr>
            <a:endParaRPr lang="en-US" sz="1000">
              <a:cs typeface="Calibri" panose="020F0502020204030204"/>
            </a:endParaRPr>
          </a:p>
          <a:p>
            <a:pPr marL="0" indent="0">
              <a:buNone/>
            </a:pPr>
            <a:endParaRPr lang="en-US" sz="1000">
              <a:cs typeface="Calibri" panose="020F0502020204030204"/>
            </a:endParaRPr>
          </a:p>
          <a:p>
            <a:pPr marL="0" indent="0">
              <a:buNone/>
            </a:pPr>
            <a:endParaRPr lang="en-US">
              <a:cs typeface="Calibri" panose="020F0502020204030204"/>
            </a:endParaRPr>
          </a:p>
          <a:p>
            <a:endParaRPr lang="en-US">
              <a:cs typeface="Calibri" panose="020F0502020204030204"/>
            </a:endParaRPr>
          </a:p>
        </p:txBody>
      </p:sp>
      <p:sp>
        <p:nvSpPr>
          <p:cNvPr id="5" name="Text Placeholder 4">
            <a:extLst>
              <a:ext uri="{FF2B5EF4-FFF2-40B4-BE49-F238E27FC236}">
                <a16:creationId xmlns:a16="http://schemas.microsoft.com/office/drawing/2014/main" id="{92608930-4135-4DFA-BBE1-E80A8A4CC433}"/>
              </a:ext>
            </a:extLst>
          </p:cNvPr>
          <p:cNvSpPr>
            <a:spLocks noGrp="1"/>
          </p:cNvSpPr>
          <p:nvPr>
            <p:ph type="body" sz="quarter" idx="3"/>
          </p:nvPr>
        </p:nvSpPr>
        <p:spPr>
          <a:xfrm>
            <a:off x="5819633" y="5377432"/>
            <a:ext cx="5183188" cy="312121"/>
          </a:xfrm>
        </p:spPr>
        <p:txBody>
          <a:bodyPr>
            <a:normAutofit fontScale="77500" lnSpcReduction="20000"/>
          </a:bodyPr>
          <a:lstStyle/>
          <a:p>
            <a:endParaRPr lang="en-US"/>
          </a:p>
        </p:txBody>
      </p:sp>
      <p:sp>
        <p:nvSpPr>
          <p:cNvPr id="6" name="Content Placeholder 5">
            <a:extLst>
              <a:ext uri="{FF2B5EF4-FFF2-40B4-BE49-F238E27FC236}">
                <a16:creationId xmlns:a16="http://schemas.microsoft.com/office/drawing/2014/main" id="{DB49FBCC-450B-49B1-9A50-DC1BF0E2E590}"/>
              </a:ext>
            </a:extLst>
          </p:cNvPr>
          <p:cNvSpPr>
            <a:spLocks noGrp="1"/>
          </p:cNvSpPr>
          <p:nvPr>
            <p:ph sz="quarter" idx="4"/>
          </p:nvPr>
        </p:nvSpPr>
        <p:spPr>
          <a:xfrm>
            <a:off x="6172200" y="1640717"/>
            <a:ext cx="5183188" cy="4548946"/>
          </a:xfrm>
        </p:spPr>
        <p:txBody>
          <a:bodyPr vert="horz" lIns="91440" tIns="45720" rIns="91440" bIns="45720" rtlCol="0" anchor="t">
            <a:normAutofit/>
          </a:bodyPr>
          <a:lstStyle/>
          <a:p>
            <a:pPr marL="0" indent="0">
              <a:spcBef>
                <a:spcPts val="0"/>
              </a:spcBef>
              <a:buNone/>
            </a:pPr>
            <a:r>
              <a:rPr lang="en-US" sz="1100" b="1">
                <a:ea typeface="+mn-lt"/>
                <a:cs typeface="+mn-lt"/>
              </a:rPr>
              <a:t>Uncertainty</a:t>
            </a:r>
          </a:p>
          <a:p>
            <a:pPr marL="0" indent="0">
              <a:spcBef>
                <a:spcPts val="0"/>
              </a:spcBef>
              <a:buNone/>
            </a:pPr>
            <a:r>
              <a:rPr lang="en-US" sz="1100">
                <a:ea typeface="+mn-lt"/>
                <a:cs typeface="+mn-lt"/>
                <a:hlinkClick r:id="rId18"/>
              </a:rPr>
              <a:t>https://link.springer.com/referenceworkentry/10.1057%2F978-1-349-94848-2_250-1#:~:text=Risk%20refers%20to%20decision%2Dmaking,unknown%20to%20the%20decision%2Dmaker</a:t>
            </a:r>
            <a:r>
              <a:rPr lang="en-US" sz="1100">
                <a:ea typeface="+mn-lt"/>
                <a:cs typeface="+mn-lt"/>
              </a:rPr>
              <a:t>. </a:t>
            </a:r>
            <a:endParaRPr lang="en-US">
              <a:cs typeface="Calibri"/>
            </a:endParaRPr>
          </a:p>
          <a:p>
            <a:pPr marL="0" indent="0">
              <a:spcBef>
                <a:spcPts val="0"/>
              </a:spcBef>
              <a:buNone/>
            </a:pPr>
            <a:r>
              <a:rPr lang="en-US" sz="1100">
                <a:ea typeface="+mn-lt"/>
                <a:cs typeface="+mn-lt"/>
                <a:hlinkClick r:id="rId19"/>
              </a:rPr>
              <a:t>https://www.mckinsey.com/business-functions/strategy-and-corporate-finance/our-insights/strategy-under-uncertainty</a:t>
            </a:r>
            <a:r>
              <a:rPr lang="en-US" sz="1100">
                <a:ea typeface="+mn-lt"/>
                <a:cs typeface="+mn-lt"/>
              </a:rPr>
              <a:t> </a:t>
            </a:r>
          </a:p>
          <a:p>
            <a:pPr marL="0" indent="0">
              <a:lnSpc>
                <a:spcPct val="100000"/>
              </a:lnSpc>
              <a:spcBef>
                <a:spcPts val="0"/>
              </a:spcBef>
              <a:buNone/>
            </a:pPr>
            <a:r>
              <a:rPr lang="en-US" sz="1100" b="1">
                <a:ea typeface="+mn-lt"/>
                <a:cs typeface="+mn-lt"/>
              </a:rPr>
              <a:t>Outage Data</a:t>
            </a:r>
            <a:endParaRPr lang="en-US" sz="1100">
              <a:ea typeface="+mn-lt"/>
              <a:cs typeface="+mn-lt"/>
            </a:endParaRPr>
          </a:p>
          <a:p>
            <a:pPr marL="0" indent="0">
              <a:lnSpc>
                <a:spcPct val="100000"/>
              </a:lnSpc>
              <a:spcBef>
                <a:spcPts val="0"/>
              </a:spcBef>
              <a:buNone/>
            </a:pPr>
            <a:r>
              <a:rPr lang="en-US" sz="1100">
                <a:ea typeface="+mn-lt"/>
                <a:cs typeface="+mn-lt"/>
                <a:hlinkClick r:id="rId20"/>
              </a:rPr>
              <a:t>https://data.tallahassee.com/storm-power-outages/</a:t>
            </a:r>
            <a:endParaRPr lang="en-US" sz="1100">
              <a:ea typeface="+mn-lt"/>
              <a:cs typeface="+mn-lt"/>
            </a:endParaRPr>
          </a:p>
          <a:p>
            <a:pPr marL="0" indent="0">
              <a:lnSpc>
                <a:spcPct val="100000"/>
              </a:lnSpc>
              <a:spcBef>
                <a:spcPts val="0"/>
              </a:spcBef>
              <a:buNone/>
            </a:pPr>
            <a:r>
              <a:rPr lang="en-US" sz="1100">
                <a:ea typeface="+mn-lt"/>
                <a:cs typeface="+mn-lt"/>
                <a:hlinkClick r:id="rId21"/>
              </a:rPr>
              <a:t>https://www.eversource.uconn.edu/predicting-outages/</a:t>
            </a:r>
            <a:endParaRPr lang="en-US" sz="1100">
              <a:ea typeface="+mn-lt"/>
              <a:cs typeface="+mn-lt"/>
            </a:endParaRPr>
          </a:p>
          <a:p>
            <a:pPr marL="0" indent="0">
              <a:lnSpc>
                <a:spcPct val="100000"/>
              </a:lnSpc>
              <a:spcBef>
                <a:spcPts val="0"/>
              </a:spcBef>
              <a:buNone/>
            </a:pPr>
            <a:r>
              <a:rPr lang="en-US" sz="1100">
                <a:ea typeface="+mn-lt"/>
                <a:cs typeface="+mn-lt"/>
                <a:hlinkClick r:id="rId22"/>
              </a:rPr>
              <a:t>https://www.sciencedirect.com/science/article/pii/S2352340918307182#s0015</a:t>
            </a:r>
            <a:endParaRPr lang="en-US" sz="1100">
              <a:ea typeface="+mn-lt"/>
              <a:cs typeface="+mn-lt"/>
            </a:endParaRPr>
          </a:p>
          <a:p>
            <a:pPr marL="0" indent="0">
              <a:buNone/>
            </a:pPr>
            <a:endParaRPr lang="en-US" sz="1100">
              <a:cs typeface="Calibri"/>
            </a:endParaRPr>
          </a:p>
        </p:txBody>
      </p:sp>
    </p:spTree>
    <p:extLst>
      <p:ext uri="{BB962C8B-B14F-4D97-AF65-F5344CB8AC3E}">
        <p14:creationId xmlns:p14="http://schemas.microsoft.com/office/powerpoint/2010/main" val="1659809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6B38-E011-4FC2-B184-740B48F29EFE}"/>
              </a:ext>
            </a:extLst>
          </p:cNvPr>
          <p:cNvSpPr>
            <a:spLocks noGrp="1"/>
          </p:cNvSpPr>
          <p:nvPr>
            <p:ph type="title"/>
          </p:nvPr>
        </p:nvSpPr>
        <p:spPr>
          <a:xfrm>
            <a:off x="838200" y="475738"/>
            <a:ext cx="10515600" cy="1325563"/>
          </a:xfrm>
        </p:spPr>
        <p:txBody>
          <a:bodyPr>
            <a:normAutofit/>
          </a:bodyPr>
          <a:lstStyle/>
          <a:p>
            <a:pPr algn="ctr"/>
            <a:r>
              <a:rPr lang="en-US" sz="4000" b="1">
                <a:cs typeface="Calibri Light"/>
              </a:rPr>
              <a:t>Levels of Uncertainty </a:t>
            </a:r>
            <a:endParaRPr lang="en-US" sz="4000">
              <a:cs typeface="Calibri Light" panose="020F0302020204030204"/>
            </a:endParaRPr>
          </a:p>
        </p:txBody>
      </p:sp>
      <p:pic>
        <p:nvPicPr>
          <p:cNvPr id="5" name="Picture 5" descr="A picture containing graphical user interface&#10;&#10;Description automatically generated">
            <a:extLst>
              <a:ext uri="{FF2B5EF4-FFF2-40B4-BE49-F238E27FC236}">
                <a16:creationId xmlns:a16="http://schemas.microsoft.com/office/drawing/2014/main" id="{9D90940C-14E7-4F78-B9EB-554CBF19C227}"/>
              </a:ext>
            </a:extLst>
          </p:cNvPr>
          <p:cNvPicPr>
            <a:picLocks noGrp="1" noChangeAspect="1"/>
          </p:cNvPicPr>
          <p:nvPr>
            <p:ph idx="1"/>
          </p:nvPr>
        </p:nvPicPr>
        <p:blipFill>
          <a:blip r:embed="rId2"/>
          <a:stretch>
            <a:fillRect/>
          </a:stretch>
        </p:blipFill>
        <p:spPr>
          <a:xfrm>
            <a:off x="343124" y="2138735"/>
            <a:ext cx="5753882" cy="3698179"/>
          </a:xfrm>
        </p:spPr>
      </p:pic>
      <p:pic>
        <p:nvPicPr>
          <p:cNvPr id="6" name="Picture 6" descr="Shape&#10;&#10;Description automatically generated">
            <a:extLst>
              <a:ext uri="{FF2B5EF4-FFF2-40B4-BE49-F238E27FC236}">
                <a16:creationId xmlns:a16="http://schemas.microsoft.com/office/drawing/2014/main" id="{B6912B8A-DAAD-469A-816B-1C2CE138F1DC}"/>
              </a:ext>
            </a:extLst>
          </p:cNvPr>
          <p:cNvPicPr>
            <a:picLocks noChangeAspect="1"/>
          </p:cNvPicPr>
          <p:nvPr/>
        </p:nvPicPr>
        <p:blipFill>
          <a:blip r:embed="rId3"/>
          <a:stretch>
            <a:fillRect/>
          </a:stretch>
        </p:blipFill>
        <p:spPr>
          <a:xfrm>
            <a:off x="6177689" y="2242514"/>
            <a:ext cx="5420973" cy="3598640"/>
          </a:xfrm>
          <a:prstGeom prst="rect">
            <a:avLst/>
          </a:prstGeom>
        </p:spPr>
      </p:pic>
      <p:sp>
        <p:nvSpPr>
          <p:cNvPr id="7" name="Rectangle 6">
            <a:extLst>
              <a:ext uri="{FF2B5EF4-FFF2-40B4-BE49-F238E27FC236}">
                <a16:creationId xmlns:a16="http://schemas.microsoft.com/office/drawing/2014/main" id="{D94BC396-767B-4E3A-9A86-1E9B54042309}"/>
              </a:ext>
            </a:extLst>
          </p:cNvPr>
          <p:cNvSpPr/>
          <p:nvPr/>
        </p:nvSpPr>
        <p:spPr>
          <a:xfrm>
            <a:off x="1755057" y="2406444"/>
            <a:ext cx="1892708" cy="163461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49855C4-6BD4-4D53-96E0-151519B0D4D3}"/>
              </a:ext>
            </a:extLst>
          </p:cNvPr>
          <p:cNvSpPr/>
          <p:nvPr/>
        </p:nvSpPr>
        <p:spPr>
          <a:xfrm>
            <a:off x="3526591" y="1648326"/>
            <a:ext cx="4986418" cy="6684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739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a:rPr>
              <a:t>Clear-Enough Future</a:t>
            </a:r>
            <a:endParaRPr lang="en-US" sz="4000" b="1" u="sng">
              <a:cs typeface="Calibri Light" panose="020F0302020204030204"/>
            </a:endParaRP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marL="0" indent="0">
              <a:buNone/>
            </a:pPr>
            <a:r>
              <a:rPr lang="en-US" sz="2200" b="1">
                <a:cs typeface="Calibri"/>
              </a:rPr>
              <a:t>Strategy: </a:t>
            </a:r>
            <a:r>
              <a:rPr lang="en-US" sz="2200">
                <a:cs typeface="Calibri"/>
              </a:rPr>
              <a:t>Analysis to predict industry decisions about WHERE and HOW to compete</a:t>
            </a:r>
          </a:p>
          <a:p>
            <a:pPr marL="0" indent="0">
              <a:buNone/>
            </a:pPr>
            <a:endParaRPr lang="en-US" sz="2200">
              <a:cs typeface="Calibri"/>
            </a:endParaRPr>
          </a:p>
          <a:p>
            <a:r>
              <a:rPr lang="en-US" sz="2200">
                <a:ea typeface="+mn-lt"/>
                <a:cs typeface="+mn-lt"/>
              </a:rPr>
              <a:t>Residual uncertainty is irrelevant to making strategic decisions </a:t>
            </a:r>
            <a:endParaRPr lang="en-US" sz="2200" u="sng">
              <a:ea typeface="+mn-lt"/>
              <a:cs typeface="+mn-lt"/>
            </a:endParaRPr>
          </a:p>
          <a:p>
            <a:r>
              <a:rPr lang="en-US" sz="2200">
                <a:ea typeface="+mn-lt"/>
                <a:cs typeface="+mn-lt"/>
              </a:rPr>
              <a:t>Decision makers can develop ONE sufficient bio forecast for their strategy </a:t>
            </a:r>
          </a:p>
          <a:p>
            <a:r>
              <a:rPr lang="en-US" sz="2200">
                <a:ea typeface="+mn-lt"/>
                <a:cs typeface="+mn-lt"/>
              </a:rPr>
              <a:t>Decision makers can use market research, analysis of competitors' cost and capacity, value chain analysis, </a:t>
            </a:r>
            <a:r>
              <a:rPr lang="en-US" sz="2200">
                <a:cs typeface="Calibri"/>
                <a:hlinkClick r:id="rId3"/>
              </a:rPr>
              <a:t>Michael Porter's five-forces framework</a:t>
            </a:r>
            <a:r>
              <a:rPr lang="en-US" sz="2200">
                <a:cs typeface="Calibri"/>
              </a:rPr>
              <a:t> etc.</a:t>
            </a:r>
          </a:p>
          <a:p>
            <a:pPr marL="0" indent="0">
              <a:buNone/>
            </a:pPr>
            <a:endParaRPr lang="en-US" sz="2200">
              <a:cs typeface="Calibri"/>
            </a:endParaRPr>
          </a:p>
          <a:p>
            <a:endParaRPr lang="en-US" sz="2200">
              <a:ea typeface="+mn-lt"/>
              <a:cs typeface="+mn-lt"/>
            </a:endParaRPr>
          </a:p>
          <a:p>
            <a:endParaRPr lang="en-US" sz="2200" u="sng">
              <a:ea typeface="+mn-lt"/>
              <a:cs typeface="+mn-lt"/>
            </a:endParaRPr>
          </a:p>
        </p:txBody>
      </p:sp>
      <p:sp>
        <p:nvSpPr>
          <p:cNvPr id="5" name="TextBox 4">
            <a:extLst>
              <a:ext uri="{FF2B5EF4-FFF2-40B4-BE49-F238E27FC236}">
                <a16:creationId xmlns:a16="http://schemas.microsoft.com/office/drawing/2014/main" id="{EE71C40D-3607-47A0-BEE5-410BA7FD2ACF}"/>
              </a:ext>
            </a:extLst>
          </p:cNvPr>
          <p:cNvSpPr txBox="1"/>
          <p:nvPr/>
        </p:nvSpPr>
        <p:spPr>
          <a:xfrm>
            <a:off x="747712" y="6391273"/>
            <a:ext cx="40171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ea typeface="+mn-lt"/>
                <a:cs typeface="+mn-lt"/>
              </a:rPr>
              <a:t>Source: McKinsey &amp; Company</a:t>
            </a:r>
            <a:endParaRPr lang="en-US" sz="1400"/>
          </a:p>
        </p:txBody>
      </p:sp>
    </p:spTree>
    <p:extLst>
      <p:ext uri="{BB962C8B-B14F-4D97-AF65-F5344CB8AC3E}">
        <p14:creationId xmlns:p14="http://schemas.microsoft.com/office/powerpoint/2010/main" val="739705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6B38-E011-4FC2-B184-740B48F29EFE}"/>
              </a:ext>
            </a:extLst>
          </p:cNvPr>
          <p:cNvSpPr>
            <a:spLocks noGrp="1"/>
          </p:cNvSpPr>
          <p:nvPr>
            <p:ph type="title"/>
          </p:nvPr>
        </p:nvSpPr>
        <p:spPr>
          <a:xfrm>
            <a:off x="838200" y="475738"/>
            <a:ext cx="10515600" cy="1325563"/>
          </a:xfrm>
        </p:spPr>
        <p:txBody>
          <a:bodyPr>
            <a:normAutofit/>
          </a:bodyPr>
          <a:lstStyle/>
          <a:p>
            <a:pPr algn="ctr"/>
            <a:r>
              <a:rPr lang="en-US" sz="4000" b="1">
                <a:cs typeface="Calibri Light"/>
              </a:rPr>
              <a:t>Levels of Uncertainty </a:t>
            </a:r>
            <a:endParaRPr lang="en-US" sz="4000">
              <a:cs typeface="Calibri Light"/>
            </a:endParaRPr>
          </a:p>
        </p:txBody>
      </p:sp>
      <p:pic>
        <p:nvPicPr>
          <p:cNvPr id="5" name="Picture 5" descr="A picture containing graphical user interface&#10;&#10;Description automatically generated">
            <a:extLst>
              <a:ext uri="{FF2B5EF4-FFF2-40B4-BE49-F238E27FC236}">
                <a16:creationId xmlns:a16="http://schemas.microsoft.com/office/drawing/2014/main" id="{9D90940C-14E7-4F78-B9EB-554CBF19C227}"/>
              </a:ext>
            </a:extLst>
          </p:cNvPr>
          <p:cNvPicPr>
            <a:picLocks noGrp="1" noChangeAspect="1"/>
          </p:cNvPicPr>
          <p:nvPr>
            <p:ph idx="1"/>
          </p:nvPr>
        </p:nvPicPr>
        <p:blipFill>
          <a:blip r:embed="rId2"/>
          <a:stretch>
            <a:fillRect/>
          </a:stretch>
        </p:blipFill>
        <p:spPr>
          <a:xfrm>
            <a:off x="343124" y="2138735"/>
            <a:ext cx="5753882" cy="3698179"/>
          </a:xfrm>
        </p:spPr>
      </p:pic>
      <p:pic>
        <p:nvPicPr>
          <p:cNvPr id="6" name="Picture 6" descr="Shape&#10;&#10;Description automatically generated">
            <a:extLst>
              <a:ext uri="{FF2B5EF4-FFF2-40B4-BE49-F238E27FC236}">
                <a16:creationId xmlns:a16="http://schemas.microsoft.com/office/drawing/2014/main" id="{B6912B8A-DAAD-469A-816B-1C2CE138F1DC}"/>
              </a:ext>
            </a:extLst>
          </p:cNvPr>
          <p:cNvPicPr>
            <a:picLocks noChangeAspect="1"/>
          </p:cNvPicPr>
          <p:nvPr/>
        </p:nvPicPr>
        <p:blipFill>
          <a:blip r:embed="rId3"/>
          <a:stretch>
            <a:fillRect/>
          </a:stretch>
        </p:blipFill>
        <p:spPr>
          <a:xfrm>
            <a:off x="6177689" y="2242514"/>
            <a:ext cx="5420973" cy="3598640"/>
          </a:xfrm>
          <a:prstGeom prst="rect">
            <a:avLst/>
          </a:prstGeom>
        </p:spPr>
      </p:pic>
      <p:sp>
        <p:nvSpPr>
          <p:cNvPr id="7" name="Rectangle 6">
            <a:extLst>
              <a:ext uri="{FF2B5EF4-FFF2-40B4-BE49-F238E27FC236}">
                <a16:creationId xmlns:a16="http://schemas.microsoft.com/office/drawing/2014/main" id="{D94BC396-767B-4E3A-9A86-1E9B54042309}"/>
              </a:ext>
            </a:extLst>
          </p:cNvPr>
          <p:cNvSpPr/>
          <p:nvPr/>
        </p:nvSpPr>
        <p:spPr>
          <a:xfrm>
            <a:off x="4027689" y="2406444"/>
            <a:ext cx="1892708" cy="163461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49855C4-6BD4-4D53-96E0-151519B0D4D3}"/>
              </a:ext>
            </a:extLst>
          </p:cNvPr>
          <p:cNvSpPr/>
          <p:nvPr/>
        </p:nvSpPr>
        <p:spPr>
          <a:xfrm>
            <a:off x="3526591" y="1648326"/>
            <a:ext cx="4986418" cy="6684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141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E9DCFB-E1A5-4705-99A7-7597352326A2}"/>
              </a:ext>
            </a:extLst>
          </p:cNvPr>
          <p:cNvSpPr>
            <a:spLocks noGrp="1"/>
          </p:cNvSpPr>
          <p:nvPr>
            <p:ph type="title"/>
          </p:nvPr>
        </p:nvSpPr>
        <p:spPr>
          <a:xfrm>
            <a:off x="1115568" y="548640"/>
            <a:ext cx="10168128" cy="1179576"/>
          </a:xfrm>
        </p:spPr>
        <p:txBody>
          <a:bodyPr>
            <a:normAutofit/>
          </a:bodyPr>
          <a:lstStyle/>
          <a:p>
            <a:r>
              <a:rPr lang="en-US" sz="4000" b="1">
                <a:cs typeface="Calibri Light"/>
              </a:rPr>
              <a:t>Alternative Futures</a:t>
            </a:r>
            <a:endParaRPr lang="en-US" sz="4000" b="1" u="sng">
              <a:cs typeface="Calibri Light" panose="020F0302020204030204"/>
            </a:endParaRP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9E3D44-F44C-4004-A7C6-6080487CB669}"/>
              </a:ext>
            </a:extLst>
          </p:cNvPr>
          <p:cNvSpPr>
            <a:spLocks noGrp="1"/>
          </p:cNvSpPr>
          <p:nvPr>
            <p:ph idx="1"/>
          </p:nvPr>
        </p:nvSpPr>
        <p:spPr>
          <a:xfrm>
            <a:off x="1115568" y="2481943"/>
            <a:ext cx="10168128" cy="3695020"/>
          </a:xfrm>
        </p:spPr>
        <p:txBody>
          <a:bodyPr vert="horz" lIns="91440" tIns="45720" rIns="91440" bIns="45720" rtlCol="0" anchor="t">
            <a:normAutofit/>
          </a:bodyPr>
          <a:lstStyle/>
          <a:p>
            <a:pPr marL="0" indent="0">
              <a:buNone/>
            </a:pPr>
            <a:r>
              <a:rPr lang="en-US" sz="2200" b="1">
                <a:cs typeface="Calibri"/>
              </a:rPr>
              <a:t>Strategy: </a:t>
            </a:r>
            <a:r>
              <a:rPr lang="en-US" sz="2200">
                <a:cs typeface="Calibri"/>
              </a:rPr>
              <a:t>Lower the uncertainty if possible, or increase the probability that a favorable scenario will occur</a:t>
            </a:r>
            <a:endParaRPr lang="en-US" sz="2200">
              <a:ea typeface="+mn-lt"/>
              <a:cs typeface="+mn-lt"/>
            </a:endParaRPr>
          </a:p>
          <a:p>
            <a:pPr>
              <a:buFont typeface="Arial"/>
              <a:buChar char="•"/>
            </a:pPr>
            <a:endParaRPr lang="en-US" sz="2200">
              <a:ea typeface="+mn-lt"/>
              <a:cs typeface="+mn-lt"/>
            </a:endParaRPr>
          </a:p>
          <a:p>
            <a:pPr>
              <a:buFont typeface="Arial"/>
            </a:pPr>
            <a:r>
              <a:rPr lang="en-US" sz="2200">
                <a:ea typeface="+mn-lt"/>
                <a:cs typeface="+mn-lt"/>
              </a:rPr>
              <a:t>Future can be described as one of a few possible discrete scenarios and analysis won't determine which outcome will occur, though it may provide probabilities </a:t>
            </a:r>
          </a:p>
          <a:p>
            <a:pPr>
              <a:buFont typeface="Arial"/>
            </a:pPr>
            <a:r>
              <a:rPr lang="en-US" sz="2200">
                <a:ea typeface="+mn-lt"/>
                <a:cs typeface="+mn-lt"/>
              </a:rPr>
              <a:t>This could be the result of legislative or regulatory change</a:t>
            </a:r>
          </a:p>
          <a:p>
            <a:pPr>
              <a:buFont typeface="Arial"/>
            </a:pPr>
            <a:r>
              <a:rPr lang="en-US" sz="2200">
                <a:ea typeface="+mn-lt"/>
                <a:cs typeface="+mn-lt"/>
              </a:rPr>
              <a:t>Strategies can also be developed around market trends </a:t>
            </a:r>
          </a:p>
          <a:p>
            <a:pPr>
              <a:buFont typeface="Arial"/>
            </a:pPr>
            <a:r>
              <a:rPr lang="en-US" sz="2200">
                <a:ea typeface="+mn-lt"/>
                <a:cs typeface="+mn-lt"/>
              </a:rPr>
              <a:t>This can be done by becoming a "shaper" in the industry (more in a future slide)</a:t>
            </a:r>
            <a:endParaRPr lang="en-US"/>
          </a:p>
          <a:p>
            <a:pPr marL="0" indent="0">
              <a:buNone/>
            </a:pPr>
            <a:endParaRPr lang="en-US" sz="1100" i="1">
              <a:ea typeface="+mn-lt"/>
              <a:cs typeface="+mn-lt"/>
            </a:endParaRPr>
          </a:p>
          <a:p>
            <a:pPr marL="0" indent="0">
              <a:buNone/>
            </a:pPr>
            <a:endParaRPr lang="en-US" sz="1100" i="1">
              <a:cs typeface="Calibri" panose="020F0502020204030204"/>
            </a:endParaRPr>
          </a:p>
          <a:p>
            <a:endParaRPr lang="en-US" sz="2200">
              <a:ea typeface="+mn-lt"/>
              <a:cs typeface="+mn-lt"/>
            </a:endParaRPr>
          </a:p>
          <a:p>
            <a:endParaRPr lang="en-US" sz="2200" u="sng">
              <a:ea typeface="+mn-lt"/>
              <a:cs typeface="+mn-lt"/>
            </a:endParaRPr>
          </a:p>
        </p:txBody>
      </p:sp>
      <p:sp>
        <p:nvSpPr>
          <p:cNvPr id="5" name="TextBox 4">
            <a:extLst>
              <a:ext uri="{FF2B5EF4-FFF2-40B4-BE49-F238E27FC236}">
                <a16:creationId xmlns:a16="http://schemas.microsoft.com/office/drawing/2014/main" id="{6B43DC06-6874-4A3D-B699-65DB82EDD8E9}"/>
              </a:ext>
            </a:extLst>
          </p:cNvPr>
          <p:cNvSpPr txBox="1"/>
          <p:nvPr/>
        </p:nvSpPr>
        <p:spPr>
          <a:xfrm>
            <a:off x="747712" y="6391273"/>
            <a:ext cx="40171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ea typeface="+mn-lt"/>
                <a:cs typeface="+mn-lt"/>
              </a:rPr>
              <a:t>Source: McKinsey &amp; Company</a:t>
            </a:r>
            <a:endParaRPr lang="en-US" sz="1400"/>
          </a:p>
        </p:txBody>
      </p:sp>
    </p:spTree>
    <p:extLst>
      <p:ext uri="{BB962C8B-B14F-4D97-AF65-F5344CB8AC3E}">
        <p14:creationId xmlns:p14="http://schemas.microsoft.com/office/powerpoint/2010/main" val="7795461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D9826FCC9F914CA4F1B680C3B03B0E" ma:contentTypeVersion="8" ma:contentTypeDescription="Create a new document." ma:contentTypeScope="" ma:versionID="16fc60c635db3c0973bb827a651591e3">
  <xsd:schema xmlns:xsd="http://www.w3.org/2001/XMLSchema" xmlns:xs="http://www.w3.org/2001/XMLSchema" xmlns:p="http://schemas.microsoft.com/office/2006/metadata/properties" xmlns:ns3="49ffc6aa-ed24-427c-b0ea-960683d8d628" xmlns:ns4="91d60b37-3a3b-40e7-a264-834a441663d9" targetNamespace="http://schemas.microsoft.com/office/2006/metadata/properties" ma:root="true" ma:fieldsID="adb212cbd2ae4f3554d3bbf183d3484f" ns3:_="" ns4:_="">
    <xsd:import namespace="49ffc6aa-ed24-427c-b0ea-960683d8d628"/>
    <xsd:import namespace="91d60b37-3a3b-40e7-a264-834a441663d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ffc6aa-ed24-427c-b0ea-960683d8d6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d60b37-3a3b-40e7-a264-834a441663d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FC610F-E652-40A5-A714-1454EB8F8F3D}">
  <ds:schemaRefs>
    <ds:schemaRef ds:uri="http://purl.org/dc/dcmitype/"/>
    <ds:schemaRef ds:uri="http://purl.org/dc/terms/"/>
    <ds:schemaRef ds:uri="49ffc6aa-ed24-427c-b0ea-960683d8d628"/>
    <ds:schemaRef ds:uri="91d60b37-3a3b-40e7-a264-834a441663d9"/>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AFB645E3-43E1-4C49-91FE-279D944887E6}">
  <ds:schemaRefs>
    <ds:schemaRef ds:uri="49ffc6aa-ed24-427c-b0ea-960683d8d628"/>
    <ds:schemaRef ds:uri="91d60b37-3a3b-40e7-a264-834a441663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00545FC5-0DD5-4C61-B704-C0FFF79ED3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6056</Words>
  <Application>Microsoft Office PowerPoint</Application>
  <PresentationFormat>Widescreen</PresentationFormat>
  <Paragraphs>598</Paragraphs>
  <Slides>58</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Arial,Sans-Serif</vt:lpstr>
      <vt:lpstr>Calibri</vt:lpstr>
      <vt:lpstr>Calibri Light</vt:lpstr>
      <vt:lpstr>Office Theme</vt:lpstr>
      <vt:lpstr>Business Decisions Under Uncertainty</vt:lpstr>
      <vt:lpstr>Decision Making: Concepts</vt:lpstr>
      <vt:lpstr>Decision Making: Considerations</vt:lpstr>
      <vt:lpstr>What Will Be the State of the Economy Next Year?</vt:lpstr>
      <vt:lpstr>Levels of Uncertainty </vt:lpstr>
      <vt:lpstr>Levels of Uncertainty </vt:lpstr>
      <vt:lpstr>Clear-Enough Future</vt:lpstr>
      <vt:lpstr>Levels of Uncertainty </vt:lpstr>
      <vt:lpstr>Alternative Futures</vt:lpstr>
      <vt:lpstr>Levels of Uncertainty </vt:lpstr>
      <vt:lpstr>A Range of Futures</vt:lpstr>
      <vt:lpstr>Levels of Uncertainty </vt:lpstr>
      <vt:lpstr>True Ambiguity</vt:lpstr>
      <vt:lpstr>Three Strategic Postures</vt:lpstr>
      <vt:lpstr>Three Strategic Positions</vt:lpstr>
      <vt:lpstr>Portfolio of Action</vt:lpstr>
      <vt:lpstr>Portfolio of Action</vt:lpstr>
      <vt:lpstr>Decision Making Considerations During Hurricanes</vt:lpstr>
      <vt:lpstr>Decision Making: Our Scenario</vt:lpstr>
      <vt:lpstr>PowerPoint Presentation</vt:lpstr>
      <vt:lpstr>Considerations for Hospital Evacuations Given an Impending Hurricane</vt:lpstr>
      <vt:lpstr>Hurricane Katrina</vt:lpstr>
      <vt:lpstr>Memorial Medical Center</vt:lpstr>
      <vt:lpstr>Evacuations</vt:lpstr>
      <vt:lpstr>PowerPoint Presentation</vt:lpstr>
      <vt:lpstr>Decision Making: Our Process</vt:lpstr>
      <vt:lpstr>Factors We Kept in Mind</vt:lpstr>
      <vt:lpstr>National Hurricane Center Error Data</vt:lpstr>
      <vt:lpstr>Tracking Error Definition</vt:lpstr>
      <vt:lpstr>Forecasting Error as Function of Time</vt:lpstr>
      <vt:lpstr>Power Outage Assumptions</vt:lpstr>
      <vt:lpstr>Decision Tree 101</vt:lpstr>
      <vt:lpstr>Should We Stay or  Should We Go?</vt:lpstr>
      <vt:lpstr>PowerPoint Presentation</vt:lpstr>
      <vt:lpstr>72 hr. Forecast Optimal Decision is... Evacuate</vt:lpstr>
      <vt:lpstr>PowerPoint Presentation</vt:lpstr>
      <vt:lpstr>Non-Optimal Branch - Expected Value</vt:lpstr>
      <vt:lpstr>PowerPoint Presentation</vt:lpstr>
      <vt:lpstr>Non-Optimal Branch Expected Value</vt:lpstr>
      <vt:lpstr>Simulating the Variation in Optimal Decision</vt:lpstr>
      <vt:lpstr>The Value of Perfect Information</vt:lpstr>
      <vt:lpstr>Forecasting Horizon of 48 Hours vs 72....  </vt:lpstr>
      <vt:lpstr>Summary of Costs</vt:lpstr>
      <vt:lpstr>But wait....consider the C-Suite perspective</vt:lpstr>
      <vt:lpstr>Limitations &amp; Future Opportunities </vt:lpstr>
      <vt:lpstr>Limitations &amp; Opportunities</vt:lpstr>
      <vt:lpstr>Storm Surge, and Storm Tide</vt:lpstr>
      <vt:lpstr>Factors that Influence Storm Surge</vt:lpstr>
      <vt:lpstr>Geography</vt:lpstr>
      <vt:lpstr>PowerPoint Presentation</vt:lpstr>
      <vt:lpstr>Sea Lake and Overland Surge from Hurricane (SLOSH)</vt:lpstr>
      <vt:lpstr>PowerPoint Presentation</vt:lpstr>
      <vt:lpstr>National Oceanic and Atmospheric Administration Tools</vt:lpstr>
      <vt:lpstr>Surge Facts</vt:lpstr>
      <vt:lpstr>Better Outage Prediction Models</vt:lpstr>
      <vt:lpstr>Any Questions?</vt:lpstr>
      <vt:lpstr>Thank You!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Morgan, Daniel (morgadi)</dc:creator>
  <cp:lastModifiedBy>Delores</cp:lastModifiedBy>
  <cp:revision>1</cp:revision>
  <dcterms:created xsi:type="dcterms:W3CDTF">2020-10-26T21:51:59Z</dcterms:created>
  <dcterms:modified xsi:type="dcterms:W3CDTF">2020-12-02T00:48:44Z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0x01010013D9826FCC9F914CA4F1B680C3B03B0E</vt:lpwstr>
  </property>
</Properties>
</file>